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Lst>
  <p:notesMasterIdLst>
    <p:notesMasterId r:id="rId87"/>
  </p:notesMasterIdLst>
  <p:handoutMasterIdLst>
    <p:handoutMasterId r:id="rId88"/>
  </p:handoutMasterIdLst>
  <p:sldIdLst>
    <p:sldId id="256" r:id="rId2"/>
    <p:sldId id="344" r:id="rId3"/>
    <p:sldId id="345" r:id="rId4"/>
    <p:sldId id="347" r:id="rId5"/>
    <p:sldId id="257" r:id="rId6"/>
    <p:sldId id="258" r:id="rId7"/>
    <p:sldId id="259" r:id="rId8"/>
    <p:sldId id="260" r:id="rId9"/>
    <p:sldId id="261" r:id="rId10"/>
    <p:sldId id="263" r:id="rId11"/>
    <p:sldId id="264" r:id="rId12"/>
    <p:sldId id="265" r:id="rId13"/>
    <p:sldId id="266" r:id="rId14"/>
    <p:sldId id="267" r:id="rId15"/>
    <p:sldId id="268" r:id="rId16"/>
    <p:sldId id="269" r:id="rId17"/>
    <p:sldId id="271" r:id="rId18"/>
    <p:sldId id="270"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 id="311" r:id="rId59"/>
    <p:sldId id="312" r:id="rId60"/>
    <p:sldId id="313" r:id="rId61"/>
    <p:sldId id="314" r:id="rId62"/>
    <p:sldId id="315" r:id="rId63"/>
    <p:sldId id="316" r:id="rId64"/>
    <p:sldId id="318" r:id="rId65"/>
    <p:sldId id="317" r:id="rId66"/>
    <p:sldId id="319" r:id="rId67"/>
    <p:sldId id="320" r:id="rId68"/>
    <p:sldId id="321" r:id="rId69"/>
    <p:sldId id="322" r:id="rId70"/>
    <p:sldId id="324" r:id="rId71"/>
    <p:sldId id="323" r:id="rId72"/>
    <p:sldId id="325" r:id="rId73"/>
    <p:sldId id="328" r:id="rId74"/>
    <p:sldId id="329" r:id="rId75"/>
    <p:sldId id="330" r:id="rId76"/>
    <p:sldId id="331" r:id="rId77"/>
    <p:sldId id="332" r:id="rId78"/>
    <p:sldId id="333" r:id="rId79"/>
    <p:sldId id="334" r:id="rId80"/>
    <p:sldId id="335" r:id="rId81"/>
    <p:sldId id="336" r:id="rId82"/>
    <p:sldId id="338" r:id="rId83"/>
    <p:sldId id="341" r:id="rId84"/>
    <p:sldId id="343" r:id="rId85"/>
    <p:sldId id="346" r:id="rId8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96" y="58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handoutMaster" Target="handoutMasters/handout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507B1F9-A031-4363-81F7-39030327CFCC}" type="datetimeFigureOut">
              <a:rPr lang="tr-TR" smtClean="0"/>
              <a:t>25.05.2021</a:t>
            </a:fld>
            <a:endParaRPr lang="tr-TR"/>
          </a:p>
        </p:txBody>
      </p:sp>
      <p:sp>
        <p:nvSpPr>
          <p:cNvPr id="4" name="Altbilgi Yer Tutucusu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2355038-344F-4CCF-834B-0EA5783BCCE8}" type="slidenum">
              <a:rPr lang="tr-TR" smtClean="0"/>
              <a:t>‹#›</a:t>
            </a:fld>
            <a:endParaRPr lang="tr-TR"/>
          </a:p>
        </p:txBody>
      </p:sp>
    </p:spTree>
    <p:extLst>
      <p:ext uri="{BB962C8B-B14F-4D97-AF65-F5344CB8AC3E}">
        <p14:creationId xmlns:p14="http://schemas.microsoft.com/office/powerpoint/2010/main" val="441943888"/>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2F63999-1B8D-441A-9905-C1A934430C6C}" type="datetimeFigureOut">
              <a:rPr lang="tr-TR" smtClean="0"/>
              <a:t>25.05.2021</a:t>
            </a:fld>
            <a:endParaRPr lang="tr-TR"/>
          </a:p>
        </p:txBody>
      </p:sp>
      <p:sp>
        <p:nvSpPr>
          <p:cNvPr id="4" name="Slayt Görüntüsü Yer Tutucus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8F95B0-956D-464A-B32F-E4E82F763193}" type="slidenum">
              <a:rPr lang="tr-TR" smtClean="0"/>
              <a:t>‹#›</a:t>
            </a:fld>
            <a:endParaRPr lang="tr-TR"/>
          </a:p>
        </p:txBody>
      </p:sp>
    </p:spTree>
    <p:extLst>
      <p:ext uri="{BB962C8B-B14F-4D97-AF65-F5344CB8AC3E}">
        <p14:creationId xmlns:p14="http://schemas.microsoft.com/office/powerpoint/2010/main" val="1630936269"/>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258F95B0-956D-464A-B32F-E4E82F763193}" type="slidenum">
              <a:rPr lang="tr-TR" smtClean="0"/>
              <a:t>1</a:t>
            </a:fld>
            <a:endParaRPr lang="tr-TR"/>
          </a:p>
        </p:txBody>
      </p:sp>
      <p:sp>
        <p:nvSpPr>
          <p:cNvPr id="5" name="Üstbilgi Yer Tutucusu 4"/>
          <p:cNvSpPr>
            <a:spLocks noGrp="1"/>
          </p:cNvSpPr>
          <p:nvPr>
            <p:ph type="hdr" sz="quarter" idx="11"/>
          </p:nvPr>
        </p:nvSpPr>
        <p:spPr/>
        <p:txBody>
          <a:bodyPr/>
          <a:lstStyle/>
          <a:p>
            <a:endParaRPr lang="tr-TR"/>
          </a:p>
        </p:txBody>
      </p:sp>
    </p:spTree>
    <p:extLst>
      <p:ext uri="{BB962C8B-B14F-4D97-AF65-F5344CB8AC3E}">
        <p14:creationId xmlns:p14="http://schemas.microsoft.com/office/powerpoint/2010/main" val="10411738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tr-TR" smtClean="0"/>
              <a:t>Asıl başlık stili için tıklatın</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383CE824-E781-46F5-B6C6-4D175C5A7A4A}" type="datetime1">
              <a:rPr lang="tr-TR" smtClean="0"/>
              <a:t>25.05.2021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FEBB357-8D08-4F97-ADE8-828678CB3ADA}" type="slidenum">
              <a:rPr lang="tr-TR" smtClean="0"/>
              <a:t>‹#›</a:t>
            </a:fld>
            <a:endParaRPr lang="tr-TR"/>
          </a:p>
        </p:txBody>
      </p:sp>
    </p:spTree>
    <p:extLst>
      <p:ext uri="{BB962C8B-B14F-4D97-AF65-F5344CB8AC3E}">
        <p14:creationId xmlns:p14="http://schemas.microsoft.com/office/powerpoint/2010/main" val="12169005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2B3EE61C-E077-4F1C-AD70-4607E02EA16A}" type="datetime1">
              <a:rPr lang="tr-TR" smtClean="0"/>
              <a:t>25.05.2021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FEBB357-8D08-4F97-ADE8-828678CB3ADA}" type="slidenum">
              <a:rPr lang="tr-TR" smtClean="0"/>
              <a:t>‹#›</a:t>
            </a:fld>
            <a:endParaRPr lang="tr-TR"/>
          </a:p>
        </p:txBody>
      </p:sp>
    </p:spTree>
    <p:extLst>
      <p:ext uri="{BB962C8B-B14F-4D97-AF65-F5344CB8AC3E}">
        <p14:creationId xmlns:p14="http://schemas.microsoft.com/office/powerpoint/2010/main" val="68249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75A8F68-FA9F-4AB4-9272-3BC4131874AA}" type="datetime1">
              <a:rPr lang="tr-TR" smtClean="0"/>
              <a:t>25.05.2021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FEBB357-8D08-4F97-ADE8-828678CB3ADA}" type="slidenum">
              <a:rPr lang="tr-TR" smtClean="0"/>
              <a:t>‹#›</a:t>
            </a:fld>
            <a:endParaRPr lang="tr-TR"/>
          </a:p>
        </p:txBody>
      </p:sp>
    </p:spTree>
    <p:extLst>
      <p:ext uri="{BB962C8B-B14F-4D97-AF65-F5344CB8AC3E}">
        <p14:creationId xmlns:p14="http://schemas.microsoft.com/office/powerpoint/2010/main" val="27525599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C47A99E-E960-4C2F-84B2-F23877FE870D}" type="datetime1">
              <a:rPr lang="tr-TR" smtClean="0"/>
              <a:t>25.05.2021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FEBB357-8D08-4F97-ADE8-828678CB3ADA}" type="slidenum">
              <a:rPr lang="tr-TR" smtClean="0"/>
              <a:t>‹#›</a:t>
            </a:fld>
            <a:endParaRPr lang="tr-TR"/>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5337356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14C79CB9-8380-48D5-BDD4-94B9F603C932}" type="datetime1">
              <a:rPr lang="tr-TR" smtClean="0"/>
              <a:t>25.05.2021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FEBB357-8D08-4F97-ADE8-828678CB3ADA}" type="slidenum">
              <a:rPr lang="tr-TR" smtClean="0"/>
              <a:t>‹#›</a:t>
            </a:fld>
            <a:endParaRPr lang="tr-TR"/>
          </a:p>
        </p:txBody>
      </p:sp>
    </p:spTree>
    <p:extLst>
      <p:ext uri="{BB962C8B-B14F-4D97-AF65-F5344CB8AC3E}">
        <p14:creationId xmlns:p14="http://schemas.microsoft.com/office/powerpoint/2010/main" val="2911830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AFFF08B6-6036-4523-85A9-7D2A6D4B9F37}" type="datetime1">
              <a:rPr lang="tr-TR" smtClean="0"/>
              <a:t>25.05.2021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FEBB357-8D08-4F97-ADE8-828678CB3ADA}" type="slidenum">
              <a:rPr lang="tr-TR" smtClean="0"/>
              <a:t>‹#›</a:t>
            </a:fld>
            <a:endParaRPr lang="tr-TR"/>
          </a:p>
        </p:txBody>
      </p:sp>
    </p:spTree>
    <p:extLst>
      <p:ext uri="{BB962C8B-B14F-4D97-AF65-F5344CB8AC3E}">
        <p14:creationId xmlns:p14="http://schemas.microsoft.com/office/powerpoint/2010/main" val="36685775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514D9B87-7E34-466F-B184-22F5EADDBCC3}" type="datetime1">
              <a:rPr lang="tr-TR" smtClean="0"/>
              <a:t>25.05.2021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FEBB357-8D08-4F97-ADE8-828678CB3ADA}" type="slidenum">
              <a:rPr lang="tr-TR" smtClean="0"/>
              <a:t>‹#›</a:t>
            </a:fld>
            <a:endParaRPr lang="tr-TR"/>
          </a:p>
        </p:txBody>
      </p:sp>
    </p:spTree>
    <p:extLst>
      <p:ext uri="{BB962C8B-B14F-4D97-AF65-F5344CB8AC3E}">
        <p14:creationId xmlns:p14="http://schemas.microsoft.com/office/powerpoint/2010/main" val="27118360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6C22E67-A4AE-4689-9176-805172A46BFA}" type="datetime1">
              <a:rPr lang="tr-TR" smtClean="0"/>
              <a:t>25.05.2021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FEBB357-8D08-4F97-ADE8-828678CB3ADA}" type="slidenum">
              <a:rPr lang="tr-TR" smtClean="0"/>
              <a:t>‹#›</a:t>
            </a:fld>
            <a:endParaRPr lang="tr-TR"/>
          </a:p>
        </p:txBody>
      </p:sp>
    </p:spTree>
    <p:extLst>
      <p:ext uri="{BB962C8B-B14F-4D97-AF65-F5344CB8AC3E}">
        <p14:creationId xmlns:p14="http://schemas.microsoft.com/office/powerpoint/2010/main" val="25005196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C70ECF4-D2F9-4FE0-947F-EF135833EE32}" type="datetime1">
              <a:rPr lang="tr-TR" smtClean="0"/>
              <a:t>25.05.2021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FEBB357-8D08-4F97-ADE8-828678CB3ADA}" type="slidenum">
              <a:rPr lang="tr-TR" smtClean="0"/>
              <a:t>‹#›</a:t>
            </a:fld>
            <a:endParaRPr lang="tr-TR"/>
          </a:p>
        </p:txBody>
      </p:sp>
    </p:spTree>
    <p:extLst>
      <p:ext uri="{BB962C8B-B14F-4D97-AF65-F5344CB8AC3E}">
        <p14:creationId xmlns:p14="http://schemas.microsoft.com/office/powerpoint/2010/main" val="596399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D53B282-1A15-49B6-A952-64FD36CF239A}" type="datetime1">
              <a:rPr lang="tr-TR" smtClean="0"/>
              <a:t>25.05.2021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FEBB357-8D08-4F97-ADE8-828678CB3ADA}" type="slidenum">
              <a:rPr lang="tr-TR" smtClean="0"/>
              <a:t>‹#›</a:t>
            </a:fld>
            <a:endParaRPr lang="tr-TR"/>
          </a:p>
        </p:txBody>
      </p:sp>
    </p:spTree>
    <p:extLst>
      <p:ext uri="{BB962C8B-B14F-4D97-AF65-F5344CB8AC3E}">
        <p14:creationId xmlns:p14="http://schemas.microsoft.com/office/powerpoint/2010/main" val="3711074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tr-TR" smtClean="0"/>
              <a:t>Asıl başlık stili için tıklatın</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5E07E00C-45FB-444D-BC7E-6615B706BA00}" type="datetime1">
              <a:rPr lang="tr-TR" smtClean="0"/>
              <a:t>25.05.2021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FEBB357-8D08-4F97-ADE8-828678CB3ADA}" type="slidenum">
              <a:rPr lang="tr-TR" smtClean="0"/>
              <a:t>‹#›</a:t>
            </a:fld>
            <a:endParaRPr lang="tr-TR"/>
          </a:p>
        </p:txBody>
      </p:sp>
    </p:spTree>
    <p:extLst>
      <p:ext uri="{BB962C8B-B14F-4D97-AF65-F5344CB8AC3E}">
        <p14:creationId xmlns:p14="http://schemas.microsoft.com/office/powerpoint/2010/main" val="31248231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B1581DD-5828-4E3B-B528-25ACCB26359D}" type="datetime1">
              <a:rPr lang="tr-TR" smtClean="0"/>
              <a:t>25.05.2021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FEBB357-8D08-4F97-ADE8-828678CB3ADA}" type="slidenum">
              <a:rPr lang="tr-TR" smtClean="0"/>
              <a:t>‹#›</a:t>
            </a:fld>
            <a:endParaRPr lang="tr-TR"/>
          </a:p>
        </p:txBody>
      </p:sp>
    </p:spTree>
    <p:extLst>
      <p:ext uri="{BB962C8B-B14F-4D97-AF65-F5344CB8AC3E}">
        <p14:creationId xmlns:p14="http://schemas.microsoft.com/office/powerpoint/2010/main" val="30765496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913795" y="2912232"/>
            <a:ext cx="5107208" cy="287896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72200" y="2912232"/>
            <a:ext cx="5095357" cy="287896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B59E9B7-32F0-4CD5-8530-9F8BE1B19D6F}" type="datetime1">
              <a:rPr lang="tr-TR" smtClean="0"/>
              <a:t>25.05.2021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FEBB357-8D08-4F97-ADE8-828678CB3ADA}" type="slidenum">
              <a:rPr lang="tr-TR" smtClean="0"/>
              <a:t>‹#›</a:t>
            </a:fld>
            <a:endParaRPr lang="tr-TR"/>
          </a:p>
        </p:txBody>
      </p:sp>
    </p:spTree>
    <p:extLst>
      <p:ext uri="{BB962C8B-B14F-4D97-AF65-F5344CB8AC3E}">
        <p14:creationId xmlns:p14="http://schemas.microsoft.com/office/powerpoint/2010/main" val="42074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3498FC8-BB20-40B0-9E60-7D6D88CB95A2}" type="datetime1">
              <a:rPr lang="tr-TR" smtClean="0"/>
              <a:t>25.05.2021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FEBB357-8D08-4F97-ADE8-828678CB3ADA}" type="slidenum">
              <a:rPr lang="tr-TR" smtClean="0"/>
              <a:t>‹#›</a:t>
            </a:fld>
            <a:endParaRPr lang="tr-TR"/>
          </a:p>
        </p:txBody>
      </p:sp>
    </p:spTree>
    <p:extLst>
      <p:ext uri="{BB962C8B-B14F-4D97-AF65-F5344CB8AC3E}">
        <p14:creationId xmlns:p14="http://schemas.microsoft.com/office/powerpoint/2010/main" val="424644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070826-C71E-4B71-A3E3-2301C478E5B8}" type="datetime1">
              <a:rPr lang="tr-TR" smtClean="0"/>
              <a:t>25.05.2021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FEBB357-8D08-4F97-ADE8-828678CB3ADA}" type="slidenum">
              <a:rPr lang="tr-TR" smtClean="0"/>
              <a:t>‹#›</a:t>
            </a:fld>
            <a:endParaRPr lang="tr-TR"/>
          </a:p>
        </p:txBody>
      </p:sp>
    </p:spTree>
    <p:extLst>
      <p:ext uri="{BB962C8B-B14F-4D97-AF65-F5344CB8AC3E}">
        <p14:creationId xmlns:p14="http://schemas.microsoft.com/office/powerpoint/2010/main" val="3643471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tr-TR" smtClean="0"/>
              <a:t>Asıl başlık stili için tıklatın</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20AD107-31D6-45C9-A2A6-280786E21F87}" type="datetime1">
              <a:rPr lang="tr-TR" smtClean="0"/>
              <a:t>25.05.2021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FEBB357-8D08-4F97-ADE8-828678CB3ADA}" type="slidenum">
              <a:rPr lang="tr-TR" smtClean="0"/>
              <a:t>‹#›</a:t>
            </a:fld>
            <a:endParaRPr lang="tr-TR"/>
          </a:p>
        </p:txBody>
      </p:sp>
    </p:spTree>
    <p:extLst>
      <p:ext uri="{BB962C8B-B14F-4D97-AF65-F5344CB8AC3E}">
        <p14:creationId xmlns:p14="http://schemas.microsoft.com/office/powerpoint/2010/main" val="41408477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A6665CC-ACD9-4928-A61F-257AA2B76D4F}" type="datetime1">
              <a:rPr lang="tr-TR" smtClean="0"/>
              <a:t>25.05.2021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FEBB357-8D08-4F97-ADE8-828678CB3ADA}" type="slidenum">
              <a:rPr lang="tr-TR" smtClean="0"/>
              <a:t>‹#›</a:t>
            </a:fld>
            <a:endParaRPr lang="tr-TR"/>
          </a:p>
        </p:txBody>
      </p:sp>
    </p:spTree>
    <p:extLst>
      <p:ext uri="{BB962C8B-B14F-4D97-AF65-F5344CB8AC3E}">
        <p14:creationId xmlns:p14="http://schemas.microsoft.com/office/powerpoint/2010/main" val="3645713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EE7A18C9-37C7-488D-B9A6-DC378985B03D}" type="datetime1">
              <a:rPr lang="tr-TR" smtClean="0"/>
              <a:t>25.05.2021</a:t>
            </a:fld>
            <a:endParaRPr lang="tr-TR"/>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3FEBB357-8D08-4F97-ADE8-828678CB3ADA}" type="slidenum">
              <a:rPr lang="tr-TR" smtClean="0"/>
              <a:t>‹#›</a:t>
            </a:fld>
            <a:endParaRPr lang="tr-TR"/>
          </a:p>
        </p:txBody>
      </p:sp>
    </p:spTree>
    <p:extLst>
      <p:ext uri="{BB962C8B-B14F-4D97-AF65-F5344CB8AC3E}">
        <p14:creationId xmlns:p14="http://schemas.microsoft.com/office/powerpoint/2010/main" val="2830370852"/>
      </p:ext>
    </p:extLst>
  </p:cSld>
  <p:clrMap bg1="dk1" tx1="lt1" bg2="dk2" tx2="lt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 id="2147483764" r:id="rId15"/>
    <p:sldLayoutId id="2147483765" r:id="rId16"/>
    <p:sldLayoutId id="2147483766" r:id="rId17"/>
  </p:sldLayoutIdLst>
  <p:hf hdr="0" ftr="0" dt="0"/>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tags" Target="../tags/tag2.xml"/><Relationship Id="rId4" Type="http://schemas.microsoft.com/office/2007/relationships/hdphoto" Target="../media/hdphoto4.wdp"/></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2.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4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4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tccb.gov.tr/resmiyazisma/kilavuz/" TargetMode="External"/><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5" name="Resim 4"/>
          <p:cNvPicPr>
            <a:picLocks noChangeAspect="1"/>
          </p:cNvPicPr>
          <p:nvPr/>
        </p:nvPicPr>
        <p:blipFill>
          <a:blip r:embed="rId3">
            <a:extLst>
              <a:ext uri="{BEBA8EAE-BF5A-486C-A8C5-ECC9F3942E4B}">
                <a14:imgProps xmlns:a14="http://schemas.microsoft.com/office/drawing/2010/main">
                  <a14:imgLayer r:embed="rId4">
                    <a14:imgEffect>
                      <a14:artisticPlasticWrap/>
                    </a14:imgEffect>
                  </a14:imgLayer>
                </a14:imgProps>
              </a:ext>
              <a:ext uri="{28A0092B-C50C-407E-A947-70E740481C1C}">
                <a14:useLocalDpi xmlns:a14="http://schemas.microsoft.com/office/drawing/2010/main" val="0"/>
              </a:ext>
            </a:extLst>
          </a:blip>
          <a:stretch>
            <a:fillRect/>
          </a:stretch>
        </p:blipFill>
        <p:spPr>
          <a:xfrm>
            <a:off x="8342334" y="2430049"/>
            <a:ext cx="3758150" cy="4227534"/>
          </a:xfrm>
          <a:prstGeom prst="rect">
            <a:avLst/>
          </a:prstGeom>
          <a:ln>
            <a:noFill/>
          </a:ln>
          <a:effectLst>
            <a:softEdge rad="112500"/>
          </a:effectLst>
          <a:scene3d>
            <a:camera prst="isometricOffAxis2Left"/>
            <a:lightRig rig="threePt" dir="t"/>
          </a:scene3d>
        </p:spPr>
      </p:pic>
      <p:sp>
        <p:nvSpPr>
          <p:cNvPr id="2" name="Unvan 1"/>
          <p:cNvSpPr>
            <a:spLocks noGrp="1"/>
          </p:cNvSpPr>
          <p:nvPr>
            <p:ph type="ctrTitle"/>
          </p:nvPr>
        </p:nvSpPr>
        <p:spPr>
          <a:xfrm>
            <a:off x="1595269" y="1134888"/>
            <a:ext cx="9001462" cy="2735654"/>
          </a:xfrm>
          <a:ln>
            <a:noFill/>
          </a:ln>
        </p:spPr>
        <p:txBody>
          <a:bodyPr>
            <a:normAutofit fontScale="90000"/>
          </a:bodyPr>
          <a:lstStyle/>
          <a:p>
            <a:r>
              <a:rPr lang="tr-TR" dirty="0">
                <a:solidFill>
                  <a:srgbClr val="FFFF00"/>
                </a:solidFill>
              </a:rPr>
              <a:t>RESMÎ YAZIŞMALARDA UYGULANACAK USUL VE ESASLAR</a:t>
            </a:r>
            <a:br>
              <a:rPr lang="tr-TR" dirty="0">
                <a:solidFill>
                  <a:srgbClr val="FFFF00"/>
                </a:solidFill>
              </a:rPr>
            </a:br>
            <a:r>
              <a:rPr lang="tr-TR" dirty="0">
                <a:solidFill>
                  <a:srgbClr val="FFFF00"/>
                </a:solidFill>
              </a:rPr>
              <a:t>HAKKINDA </a:t>
            </a:r>
            <a:r>
              <a:rPr lang="tr-TR" dirty="0" smtClean="0">
                <a:solidFill>
                  <a:srgbClr val="FFFF00"/>
                </a:solidFill>
              </a:rPr>
              <a:t>YÖNETMELİK</a:t>
            </a:r>
            <a:br>
              <a:rPr lang="tr-TR" dirty="0" smtClean="0">
                <a:solidFill>
                  <a:srgbClr val="FFFF00"/>
                </a:solidFill>
              </a:rPr>
            </a:br>
            <a:endParaRPr lang="tr-TR" dirty="0">
              <a:solidFill>
                <a:srgbClr val="FFFF00"/>
              </a:solidFill>
            </a:endParaRPr>
          </a:p>
        </p:txBody>
      </p:sp>
      <p:sp>
        <p:nvSpPr>
          <p:cNvPr id="12" name="Alt Başlık 11"/>
          <p:cNvSpPr>
            <a:spLocks noGrp="1"/>
          </p:cNvSpPr>
          <p:nvPr>
            <p:ph type="subTitle" idx="1"/>
          </p:nvPr>
        </p:nvSpPr>
        <p:spPr>
          <a:xfrm>
            <a:off x="1595269" y="4737156"/>
            <a:ext cx="9001462" cy="1655762"/>
          </a:xfrm>
        </p:spPr>
        <p:txBody>
          <a:bodyPr>
            <a:normAutofit fontScale="77500" lnSpcReduction="20000"/>
          </a:bodyPr>
          <a:lstStyle/>
          <a:p>
            <a:r>
              <a:rPr lang="tr-TR" b="1" dirty="0" smtClean="0">
                <a:solidFill>
                  <a:srgbClr val="FFFF00"/>
                </a:solidFill>
              </a:rPr>
              <a:t>Sunumu Hazırlayan: </a:t>
            </a:r>
          </a:p>
          <a:p>
            <a:r>
              <a:rPr lang="tr-TR" b="1" dirty="0" smtClean="0">
                <a:solidFill>
                  <a:srgbClr val="FFFF00"/>
                </a:solidFill>
              </a:rPr>
              <a:t>Taner ŞAHİN</a:t>
            </a:r>
          </a:p>
          <a:p>
            <a:r>
              <a:rPr lang="tr-TR" b="1" dirty="0" smtClean="0">
                <a:solidFill>
                  <a:srgbClr val="FFFF00"/>
                </a:solidFill>
              </a:rPr>
              <a:t>Şef</a:t>
            </a:r>
          </a:p>
          <a:p>
            <a:r>
              <a:rPr lang="tr-TR" b="1" dirty="0" smtClean="0">
                <a:solidFill>
                  <a:srgbClr val="FFFF00"/>
                </a:solidFill>
              </a:rPr>
              <a:t>01 Haziran 2021</a:t>
            </a:r>
            <a:endParaRPr lang="tr-TR" b="1" dirty="0">
              <a:solidFill>
                <a:srgbClr val="FFFF00"/>
              </a:solidFill>
            </a:endParaRPr>
          </a:p>
        </p:txBody>
      </p:sp>
      <p:pic>
        <p:nvPicPr>
          <p:cNvPr id="13" name="Resim 12"/>
          <p:cNvPicPr>
            <a:picLocks noChangeAspect="1"/>
          </p:cNvPicPr>
          <p:nvPr/>
        </p:nvPicPr>
        <p:blipFill>
          <a:blip r:embed="rId5" cstate="print">
            <a:extLst>
              <a:ext uri="{BEBA8EAE-BF5A-486C-A8C5-ECC9F3942E4B}">
                <a14:imgProps xmlns:a14="http://schemas.microsoft.com/office/drawing/2010/main">
                  <a14:imgLayer r:embed="rId6">
                    <a14:imgEffect>
                      <a14:sharpenSoften amount="5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44592" y="516163"/>
            <a:ext cx="1648157" cy="1800000"/>
          </a:xfrm>
          <a:prstGeom prst="rect">
            <a:avLst/>
          </a:prstGeom>
        </p:spPr>
      </p:pic>
      <p:sp>
        <p:nvSpPr>
          <p:cNvPr id="8" name="Slayt Numarası Yer Tutucusu 7"/>
          <p:cNvSpPr>
            <a:spLocks noGrp="1"/>
          </p:cNvSpPr>
          <p:nvPr>
            <p:ph type="sldNum" sz="quarter" idx="12"/>
          </p:nvPr>
        </p:nvSpPr>
        <p:spPr/>
        <p:txBody>
          <a:bodyPr/>
          <a:lstStyle/>
          <a:p>
            <a:fld id="{3FEBB357-8D08-4F97-ADE8-828678CB3ADA}" type="slidenum">
              <a:rPr lang="tr-TR" smtClean="0"/>
              <a:t>1</a:t>
            </a:fld>
            <a:endParaRPr lang="tr-TR"/>
          </a:p>
        </p:txBody>
      </p:sp>
    </p:spTree>
    <p:extLst>
      <p:ext uri="{BB962C8B-B14F-4D97-AF65-F5344CB8AC3E}">
        <p14:creationId xmlns:p14="http://schemas.microsoft.com/office/powerpoint/2010/main" val="3280631651"/>
      </p:ext>
    </p:extLst>
  </p:cSld>
  <p:clrMapOvr>
    <a:masterClrMapping/>
  </p:clrMapOvr>
  <mc:AlternateContent xmlns:mc="http://schemas.openxmlformats.org/markup-compatibility/2006" xmlns:p14="http://schemas.microsoft.com/office/powerpoint/2010/main">
    <mc:Choice Requires="p14">
      <p:transition spd="slow" p14:dur="2000" advTm="20694"/>
    </mc:Choice>
    <mc:Fallback xmlns="">
      <p:transition spd="slow" advTm="20694"/>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95269" y="273270"/>
            <a:ext cx="9001462" cy="1818290"/>
          </a:xfrm>
        </p:spPr>
        <p:txBody>
          <a:bodyPr>
            <a:normAutofit fontScale="90000"/>
          </a:bodyPr>
          <a:lstStyle/>
          <a:p>
            <a:r>
              <a:rPr lang="tr-TR" dirty="0" smtClean="0">
                <a:solidFill>
                  <a:srgbClr val="FFFF00"/>
                </a:solidFill>
              </a:rPr>
              <a:t>Zorunlu hal ve olağanüstü durum tanımı</a:t>
            </a:r>
            <a:endParaRPr lang="tr-TR" dirty="0">
              <a:solidFill>
                <a:srgbClr val="FFFF00"/>
              </a:solidFill>
            </a:endParaRPr>
          </a:p>
        </p:txBody>
      </p:sp>
      <p:sp>
        <p:nvSpPr>
          <p:cNvPr id="3" name="Alt Başlık 2"/>
          <p:cNvSpPr>
            <a:spLocks noGrp="1"/>
          </p:cNvSpPr>
          <p:nvPr>
            <p:ph type="subTitle" idx="1"/>
          </p:nvPr>
        </p:nvSpPr>
        <p:spPr>
          <a:xfrm>
            <a:off x="493986" y="2575034"/>
            <a:ext cx="11088414" cy="3762704"/>
          </a:xfrm>
        </p:spPr>
        <p:txBody>
          <a:bodyPr>
            <a:noAutofit/>
          </a:bodyPr>
          <a:lstStyle/>
          <a:p>
            <a:pPr marL="457200" indent="-457200" algn="just">
              <a:buFont typeface="Wingdings" panose="05000000000000000000" pitchFamily="2" charset="2"/>
              <a:buChar char="Ø"/>
            </a:pPr>
            <a:r>
              <a:rPr lang="tr-TR" sz="2800" dirty="0">
                <a:solidFill>
                  <a:srgbClr val="FFFF00"/>
                </a:solidFill>
              </a:rPr>
              <a:t>İdareler, </a:t>
            </a:r>
            <a:r>
              <a:rPr lang="tr-TR" sz="2800" dirty="0" err="1" smtClean="0">
                <a:solidFill>
                  <a:srgbClr val="FFFF00"/>
                </a:solidFill>
              </a:rPr>
              <a:t>klavuzda</a:t>
            </a:r>
            <a:r>
              <a:rPr lang="tr-TR" sz="2800" dirty="0" smtClean="0">
                <a:solidFill>
                  <a:srgbClr val="FFFF00"/>
                </a:solidFill>
              </a:rPr>
              <a:t> belirtilen durumlar </a:t>
            </a:r>
            <a:r>
              <a:rPr lang="tr-TR" sz="2800" dirty="0">
                <a:solidFill>
                  <a:srgbClr val="FFFF00"/>
                </a:solidFill>
              </a:rPr>
              <a:t>haricinde iç mevzuat (yönerge, tebliğ vb.) düzenlemeleriyle zorunlu hâl veya olağanüstü durum tanımlaması </a:t>
            </a:r>
            <a:r>
              <a:rPr lang="tr-TR" sz="2800" dirty="0">
                <a:solidFill>
                  <a:srgbClr val="FF0000"/>
                </a:solidFill>
              </a:rPr>
              <a:t>yapmamalıdır.</a:t>
            </a:r>
          </a:p>
        </p:txBody>
      </p:sp>
      <p:sp>
        <p:nvSpPr>
          <p:cNvPr id="4" name="Slayt Numarası Yer Tutucusu 3"/>
          <p:cNvSpPr>
            <a:spLocks noGrp="1"/>
          </p:cNvSpPr>
          <p:nvPr>
            <p:ph type="sldNum" sz="quarter" idx="12"/>
          </p:nvPr>
        </p:nvSpPr>
        <p:spPr/>
        <p:txBody>
          <a:bodyPr/>
          <a:lstStyle/>
          <a:p>
            <a:fld id="{3FEBB357-8D08-4F97-ADE8-828678CB3ADA}" type="slidenum">
              <a:rPr lang="tr-TR" smtClean="0"/>
              <a:t>10</a:t>
            </a:fld>
            <a:endParaRPr lang="tr-TR"/>
          </a:p>
        </p:txBody>
      </p:sp>
    </p:spTree>
    <p:extLst>
      <p:ext uri="{BB962C8B-B14F-4D97-AF65-F5344CB8AC3E}">
        <p14:creationId xmlns:p14="http://schemas.microsoft.com/office/powerpoint/2010/main" val="3286849217"/>
      </p:ext>
    </p:extLst>
  </p:cSld>
  <p:clrMapOvr>
    <a:masterClrMapping/>
  </p:clrMapOvr>
  <mc:AlternateContent xmlns:mc="http://schemas.openxmlformats.org/markup-compatibility/2006" xmlns:p14="http://schemas.microsoft.com/office/powerpoint/2010/main">
    <mc:Choice Requires="p14">
      <p:transition spd="slow" p14:dur="2000" advTm="11444"/>
    </mc:Choice>
    <mc:Fallback xmlns="">
      <p:transition spd="slow" advTm="11444"/>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95269" y="273270"/>
            <a:ext cx="9001462" cy="1818290"/>
          </a:xfrm>
        </p:spPr>
        <p:txBody>
          <a:bodyPr>
            <a:normAutofit/>
          </a:bodyPr>
          <a:lstStyle/>
          <a:p>
            <a:r>
              <a:rPr lang="tr-TR" dirty="0" smtClean="0">
                <a:solidFill>
                  <a:srgbClr val="FFFF00"/>
                </a:solidFill>
              </a:rPr>
              <a:t>olağanüstü durum Nedir?</a:t>
            </a:r>
            <a:endParaRPr lang="tr-TR" dirty="0">
              <a:solidFill>
                <a:srgbClr val="FFFF00"/>
              </a:solidFill>
            </a:endParaRPr>
          </a:p>
        </p:txBody>
      </p:sp>
      <p:sp>
        <p:nvSpPr>
          <p:cNvPr id="3" name="Alt Başlık 2"/>
          <p:cNvSpPr>
            <a:spLocks noGrp="1"/>
          </p:cNvSpPr>
          <p:nvPr>
            <p:ph type="subTitle" idx="1"/>
          </p:nvPr>
        </p:nvSpPr>
        <p:spPr>
          <a:xfrm>
            <a:off x="493986" y="2575034"/>
            <a:ext cx="11088414" cy="3762704"/>
          </a:xfrm>
        </p:spPr>
        <p:txBody>
          <a:bodyPr>
            <a:noAutofit/>
          </a:bodyPr>
          <a:lstStyle/>
          <a:p>
            <a:pPr marL="457200" indent="-457200" algn="just">
              <a:buFont typeface="Wingdings" panose="05000000000000000000" pitchFamily="2" charset="2"/>
              <a:buChar char="Ø"/>
            </a:pPr>
            <a:r>
              <a:rPr lang="tr-TR" sz="1800" dirty="0">
                <a:solidFill>
                  <a:srgbClr val="FFFF00"/>
                </a:solidFill>
              </a:rPr>
              <a:t>Hizmeti aksatabilecek ve hak kaybına yol açabilecek şekilde, </a:t>
            </a:r>
            <a:r>
              <a:rPr lang="tr-TR" sz="1800" dirty="0" err="1">
                <a:solidFill>
                  <a:srgbClr val="FFFF00"/>
                </a:solidFill>
              </a:rPr>
              <a:t>EBYS’lerin</a:t>
            </a:r>
            <a:r>
              <a:rPr lang="tr-TR" sz="1800" dirty="0">
                <a:solidFill>
                  <a:srgbClr val="FFFF00"/>
                </a:solidFill>
              </a:rPr>
              <a:t> ve/veya EBYS ile birlikte kullanılan kurum içi veya dışı uygulamaların </a:t>
            </a:r>
            <a:r>
              <a:rPr lang="tr-TR" sz="1800" dirty="0">
                <a:solidFill>
                  <a:srgbClr val="FF0000"/>
                </a:solidFill>
              </a:rPr>
              <a:t>uzun süreli </a:t>
            </a:r>
            <a:r>
              <a:rPr lang="tr-TR" sz="1800" dirty="0">
                <a:solidFill>
                  <a:srgbClr val="FFFF00"/>
                </a:solidFill>
              </a:rPr>
              <a:t>olarak aşağıda belirtilen sebepler nedeniyle çalışmadığı durumları ifade etmektedir: </a:t>
            </a:r>
            <a:endParaRPr lang="tr-TR" sz="1800" dirty="0" smtClean="0">
              <a:solidFill>
                <a:srgbClr val="FFFF00"/>
              </a:solidFill>
            </a:endParaRPr>
          </a:p>
          <a:p>
            <a:pPr marL="457200" indent="-457200" algn="just">
              <a:buFont typeface="Wingdings" panose="05000000000000000000" pitchFamily="2" charset="2"/>
              <a:buChar char="Ø"/>
            </a:pPr>
            <a:r>
              <a:rPr lang="tr-TR" sz="1800" dirty="0" smtClean="0">
                <a:solidFill>
                  <a:srgbClr val="FFFF00"/>
                </a:solidFill>
              </a:rPr>
              <a:t> </a:t>
            </a:r>
            <a:r>
              <a:rPr lang="tr-TR" sz="1800" dirty="0">
                <a:solidFill>
                  <a:srgbClr val="FFFF00"/>
                </a:solidFill>
              </a:rPr>
              <a:t>Deprem, sel, heyelan veya yangın gibi doğal afet durumları • Uzun süreli elektrik kesintileri • EBYS veya </a:t>
            </a:r>
            <a:r>
              <a:rPr lang="tr-TR" sz="1800" dirty="0" err="1">
                <a:solidFill>
                  <a:srgbClr val="FFFF00"/>
                </a:solidFill>
              </a:rPr>
              <a:t>EBYS’nin</a:t>
            </a:r>
            <a:r>
              <a:rPr lang="tr-TR" sz="1800" dirty="0">
                <a:solidFill>
                  <a:srgbClr val="FFFF00"/>
                </a:solidFill>
              </a:rPr>
              <a:t> kullandığı donanım veya yazılım bileşenlerinin (veri tabanı, sunucu vb.) herhangi birine erişimde uzun süreli olarak sorun yaşanması </a:t>
            </a:r>
            <a:endParaRPr lang="tr-TR" sz="1800" dirty="0" smtClean="0">
              <a:solidFill>
                <a:srgbClr val="FFFF00"/>
              </a:solidFill>
            </a:endParaRPr>
          </a:p>
          <a:p>
            <a:pPr marL="457200" indent="-457200" algn="just">
              <a:buFont typeface="Wingdings" panose="05000000000000000000" pitchFamily="2" charset="2"/>
              <a:buChar char="Ø"/>
            </a:pPr>
            <a:r>
              <a:rPr lang="tr-TR" sz="1800" dirty="0" smtClean="0">
                <a:solidFill>
                  <a:srgbClr val="FFFF00"/>
                </a:solidFill>
              </a:rPr>
              <a:t>Olağan </a:t>
            </a:r>
            <a:r>
              <a:rPr lang="tr-TR" sz="1800" dirty="0">
                <a:solidFill>
                  <a:srgbClr val="FFFF00"/>
                </a:solidFill>
              </a:rPr>
              <a:t>dışı arızalar nedeniyle internet altyapısının geniş çapta hasar görmesi veya internet altyapısının çalışmaması </a:t>
            </a:r>
            <a:endParaRPr lang="tr-TR" sz="1800" dirty="0" smtClean="0">
              <a:solidFill>
                <a:srgbClr val="FFFF00"/>
              </a:solidFill>
            </a:endParaRPr>
          </a:p>
          <a:p>
            <a:pPr marL="457200" indent="-457200" algn="just">
              <a:buFont typeface="Wingdings" panose="05000000000000000000" pitchFamily="2" charset="2"/>
              <a:buChar char="Ø"/>
            </a:pPr>
            <a:r>
              <a:rPr lang="tr-TR" sz="1800" dirty="0" smtClean="0">
                <a:solidFill>
                  <a:srgbClr val="FFFF00"/>
                </a:solidFill>
              </a:rPr>
              <a:t>Elektronik </a:t>
            </a:r>
            <a:r>
              <a:rPr lang="tr-TR" sz="1800" dirty="0">
                <a:solidFill>
                  <a:srgbClr val="FFFF00"/>
                </a:solidFill>
              </a:rPr>
              <a:t>imza altyapısının çalışmaması sebebiyle elektronik imza/zaman damgası işlemi için erişilmesi gereken kurum dışı uygulamalara uzun süreyle </a:t>
            </a:r>
            <a:r>
              <a:rPr lang="tr-TR" sz="1800" dirty="0" smtClean="0">
                <a:solidFill>
                  <a:srgbClr val="FFFF00"/>
                </a:solidFill>
              </a:rPr>
              <a:t>erişilememesi</a:t>
            </a:r>
            <a:endParaRPr lang="tr-TR" sz="1800" dirty="0">
              <a:solidFill>
                <a:srgbClr val="FFFF00"/>
              </a:solidFill>
            </a:endParaRPr>
          </a:p>
        </p:txBody>
      </p:sp>
      <p:sp>
        <p:nvSpPr>
          <p:cNvPr id="4" name="Slayt Numarası Yer Tutucusu 3"/>
          <p:cNvSpPr>
            <a:spLocks noGrp="1"/>
          </p:cNvSpPr>
          <p:nvPr>
            <p:ph type="sldNum" sz="quarter" idx="12"/>
          </p:nvPr>
        </p:nvSpPr>
        <p:spPr/>
        <p:txBody>
          <a:bodyPr/>
          <a:lstStyle/>
          <a:p>
            <a:fld id="{3FEBB357-8D08-4F97-ADE8-828678CB3ADA}" type="slidenum">
              <a:rPr lang="tr-TR" smtClean="0"/>
              <a:t>11</a:t>
            </a:fld>
            <a:endParaRPr lang="tr-TR"/>
          </a:p>
        </p:txBody>
      </p:sp>
    </p:spTree>
    <p:extLst>
      <p:ext uri="{BB962C8B-B14F-4D97-AF65-F5344CB8AC3E}">
        <p14:creationId xmlns:p14="http://schemas.microsoft.com/office/powerpoint/2010/main" val="2387159530"/>
      </p:ext>
    </p:extLst>
  </p:cSld>
  <p:clrMapOvr>
    <a:masterClrMapping/>
  </p:clrMapOvr>
  <mc:AlternateContent xmlns:mc="http://schemas.openxmlformats.org/markup-compatibility/2006" xmlns:p14="http://schemas.microsoft.com/office/powerpoint/2010/main">
    <mc:Choice Requires="p14">
      <p:transition spd="slow" p14:dur="2000" advTm="96599"/>
    </mc:Choice>
    <mc:Fallback xmlns="">
      <p:transition spd="slow" advTm="96599"/>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95269" y="273270"/>
            <a:ext cx="9001462" cy="1818290"/>
          </a:xfrm>
        </p:spPr>
        <p:txBody>
          <a:bodyPr>
            <a:normAutofit/>
          </a:bodyPr>
          <a:lstStyle/>
          <a:p>
            <a:r>
              <a:rPr lang="tr-TR" dirty="0" smtClean="0">
                <a:solidFill>
                  <a:srgbClr val="FFFF00"/>
                </a:solidFill>
              </a:rPr>
              <a:t>Zorunlu hal Nedir?</a:t>
            </a:r>
            <a:endParaRPr lang="tr-TR" dirty="0">
              <a:solidFill>
                <a:srgbClr val="FFFF00"/>
              </a:solidFill>
            </a:endParaRPr>
          </a:p>
        </p:txBody>
      </p:sp>
      <p:pic>
        <p:nvPicPr>
          <p:cNvPr id="4" name="Resim 3"/>
          <p:cNvPicPr>
            <a:picLocks noChangeAspect="1"/>
          </p:cNvPicPr>
          <p:nvPr/>
        </p:nvPicPr>
        <p:blipFill>
          <a:blip r:embed="rId2"/>
          <a:stretch>
            <a:fillRect/>
          </a:stretch>
        </p:blipFill>
        <p:spPr>
          <a:xfrm>
            <a:off x="630622" y="2680138"/>
            <a:ext cx="10279116" cy="3657600"/>
          </a:xfrm>
          <a:prstGeom prst="rect">
            <a:avLst/>
          </a:prstGeom>
          <a:ln>
            <a:noFill/>
          </a:ln>
          <a:effectLst>
            <a:softEdge rad="112500"/>
          </a:effectLst>
        </p:spPr>
      </p:pic>
      <p:sp>
        <p:nvSpPr>
          <p:cNvPr id="5" name="Slayt Numarası Yer Tutucusu 4"/>
          <p:cNvSpPr>
            <a:spLocks noGrp="1"/>
          </p:cNvSpPr>
          <p:nvPr>
            <p:ph type="sldNum" sz="quarter" idx="12"/>
          </p:nvPr>
        </p:nvSpPr>
        <p:spPr/>
        <p:txBody>
          <a:bodyPr/>
          <a:lstStyle/>
          <a:p>
            <a:fld id="{3FEBB357-8D08-4F97-ADE8-828678CB3ADA}" type="slidenum">
              <a:rPr lang="tr-TR" smtClean="0"/>
              <a:t>12</a:t>
            </a:fld>
            <a:endParaRPr lang="tr-TR"/>
          </a:p>
        </p:txBody>
      </p:sp>
    </p:spTree>
    <p:extLst>
      <p:ext uri="{BB962C8B-B14F-4D97-AF65-F5344CB8AC3E}">
        <p14:creationId xmlns:p14="http://schemas.microsoft.com/office/powerpoint/2010/main" val="416867764"/>
      </p:ext>
    </p:extLst>
  </p:cSld>
  <p:clrMapOvr>
    <a:masterClrMapping/>
  </p:clrMapOvr>
  <mc:AlternateContent xmlns:mc="http://schemas.openxmlformats.org/markup-compatibility/2006" xmlns:p14="http://schemas.microsoft.com/office/powerpoint/2010/main">
    <mc:Choice Requires="p14">
      <p:transition spd="slow" p14:dur="2000" advTm="6758"/>
    </mc:Choice>
    <mc:Fallback xmlns="">
      <p:transition spd="slow" advTm="6758"/>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95269" y="273270"/>
            <a:ext cx="9001462" cy="1818290"/>
          </a:xfrm>
        </p:spPr>
        <p:txBody>
          <a:bodyPr>
            <a:normAutofit fontScale="90000"/>
          </a:bodyPr>
          <a:lstStyle/>
          <a:p>
            <a:r>
              <a:rPr lang="tr-TR" dirty="0" smtClean="0">
                <a:solidFill>
                  <a:srgbClr val="FFFF00"/>
                </a:solidFill>
              </a:rPr>
              <a:t>Zorunlu hallerde Ek’i KağIdIn her İkİ yüzüne de yazdIrIn!</a:t>
            </a:r>
            <a:endParaRPr lang="tr-TR" dirty="0">
              <a:solidFill>
                <a:srgbClr val="FFFF00"/>
              </a:solidFill>
            </a:endParaRPr>
          </a:p>
        </p:txBody>
      </p:sp>
      <p:sp>
        <p:nvSpPr>
          <p:cNvPr id="3" name="Alt Başlık 2"/>
          <p:cNvSpPr>
            <a:spLocks noGrp="1"/>
          </p:cNvSpPr>
          <p:nvPr>
            <p:ph type="subTitle" idx="1"/>
          </p:nvPr>
        </p:nvSpPr>
        <p:spPr>
          <a:xfrm>
            <a:off x="493986" y="2575034"/>
            <a:ext cx="11088414" cy="3762704"/>
          </a:xfrm>
        </p:spPr>
        <p:txBody>
          <a:bodyPr>
            <a:noAutofit/>
          </a:bodyPr>
          <a:lstStyle/>
          <a:p>
            <a:pPr marL="457200" indent="-457200" algn="just">
              <a:buFont typeface="Wingdings" panose="05000000000000000000" pitchFamily="2" charset="2"/>
              <a:buChar char="Ø"/>
            </a:pPr>
            <a:r>
              <a:rPr lang="tr-TR" sz="1800" dirty="0">
                <a:solidFill>
                  <a:srgbClr val="FFFF00"/>
                </a:solidFill>
              </a:rPr>
              <a:t>Zorunlu hâllerde veya olağanüstü durumlarda fiziksel ortamda hazırlanacak belgelerin ekleri için kâğıt tasarrufu sağlamak amacıyla kâğıdın her iki yüzü de kullanılmalıdır. Ancak belgeyi oluşturan idare, özel </a:t>
            </a:r>
            <a:r>
              <a:rPr lang="tr-TR" sz="1800" dirty="0" smtClean="0">
                <a:solidFill>
                  <a:srgbClr val="FFFF00"/>
                </a:solidFill>
              </a:rPr>
              <a:t>durumlar sebebiyle </a:t>
            </a:r>
            <a:r>
              <a:rPr lang="tr-TR" sz="1800" dirty="0">
                <a:solidFill>
                  <a:srgbClr val="FFFF00"/>
                </a:solidFill>
              </a:rPr>
              <a:t>(Makama sunulması vb.) kâğıdın tek yüzünü de kullanabilmelidir.</a:t>
            </a:r>
          </a:p>
          <a:p>
            <a:pPr marL="457200" indent="-457200" algn="just">
              <a:buFont typeface="Wingdings" panose="05000000000000000000" pitchFamily="2" charset="2"/>
              <a:buChar char="Ø"/>
            </a:pPr>
            <a:endParaRPr lang="tr-TR" sz="1800" dirty="0">
              <a:solidFill>
                <a:srgbClr val="FFFF00"/>
              </a:solidFill>
            </a:endParaRPr>
          </a:p>
        </p:txBody>
      </p:sp>
      <p:pic>
        <p:nvPicPr>
          <p:cNvPr id="5" name="Resim 4"/>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2357765" y="3678620"/>
            <a:ext cx="7077075" cy="2879833"/>
          </a:xfrm>
          <a:prstGeom prst="rect">
            <a:avLst/>
          </a:prstGeom>
          <a:ln>
            <a:noFill/>
          </a:ln>
          <a:effectLst>
            <a:softEdge rad="112500"/>
          </a:effectLst>
        </p:spPr>
      </p:pic>
      <p:sp>
        <p:nvSpPr>
          <p:cNvPr id="6" name="Slayt Numarası Yer Tutucusu 5"/>
          <p:cNvSpPr>
            <a:spLocks noGrp="1"/>
          </p:cNvSpPr>
          <p:nvPr>
            <p:ph type="sldNum" sz="quarter" idx="12"/>
          </p:nvPr>
        </p:nvSpPr>
        <p:spPr/>
        <p:txBody>
          <a:bodyPr/>
          <a:lstStyle/>
          <a:p>
            <a:fld id="{3FEBB357-8D08-4F97-ADE8-828678CB3ADA}" type="slidenum">
              <a:rPr lang="tr-TR" smtClean="0"/>
              <a:t>13</a:t>
            </a:fld>
            <a:endParaRPr lang="tr-TR"/>
          </a:p>
        </p:txBody>
      </p:sp>
    </p:spTree>
    <p:custDataLst>
      <p:tags r:id="rId1"/>
    </p:custDataLst>
    <p:extLst>
      <p:ext uri="{BB962C8B-B14F-4D97-AF65-F5344CB8AC3E}">
        <p14:creationId xmlns:p14="http://schemas.microsoft.com/office/powerpoint/2010/main" val="3817616762"/>
      </p:ext>
    </p:extLst>
  </p:cSld>
  <p:clrMapOvr>
    <a:masterClrMapping/>
  </p:clrMapOvr>
  <mc:AlternateContent xmlns:mc="http://schemas.openxmlformats.org/markup-compatibility/2006" xmlns:p14="http://schemas.microsoft.com/office/powerpoint/2010/main">
    <mc:Choice Requires="p14">
      <p:transition spd="slow" p14:dur="2000" advTm="13656"/>
    </mc:Choice>
    <mc:Fallback xmlns="">
      <p:transition spd="slow" advTm="1365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95269" y="273270"/>
            <a:ext cx="9001462" cy="1818290"/>
          </a:xfrm>
        </p:spPr>
        <p:txBody>
          <a:bodyPr>
            <a:noAutofit/>
          </a:bodyPr>
          <a:lstStyle/>
          <a:p>
            <a:r>
              <a:rPr lang="tr-TR" sz="3200" dirty="0" smtClean="0">
                <a:solidFill>
                  <a:srgbClr val="FFFF00"/>
                </a:solidFill>
              </a:rPr>
              <a:t>Yazı tipi ve harf büyüklüğü belgenin metin kısmında gerekli hallerde </a:t>
            </a:r>
            <a:r>
              <a:rPr lang="tr-TR" sz="3200" dirty="0" smtClean="0">
                <a:solidFill>
                  <a:srgbClr val="FF0000"/>
                </a:solidFill>
              </a:rPr>
              <a:t>9 puntoya </a:t>
            </a:r>
            <a:r>
              <a:rPr lang="tr-TR" sz="3200" dirty="0" smtClean="0">
                <a:solidFill>
                  <a:srgbClr val="FFFF00"/>
                </a:solidFill>
              </a:rPr>
              <a:t>düşürülebiliyor</a:t>
            </a:r>
            <a:endParaRPr lang="tr-TR" sz="3200" dirty="0">
              <a:solidFill>
                <a:srgbClr val="FFFF00"/>
              </a:solidFill>
            </a:endParaRPr>
          </a:p>
        </p:txBody>
      </p:sp>
      <p:pic>
        <p:nvPicPr>
          <p:cNvPr id="4" name="Resim 3"/>
          <p:cNvPicPr>
            <a:picLocks noChangeAspect="1"/>
          </p:cNvPicPr>
          <p:nvPr/>
        </p:nvPicPr>
        <p:blipFill>
          <a:blip r:embed="rId2"/>
          <a:stretch>
            <a:fillRect/>
          </a:stretch>
        </p:blipFill>
        <p:spPr>
          <a:xfrm>
            <a:off x="2723493" y="2105628"/>
            <a:ext cx="6629400" cy="4371975"/>
          </a:xfrm>
          <a:prstGeom prst="rect">
            <a:avLst/>
          </a:prstGeom>
          <a:ln>
            <a:noFill/>
          </a:ln>
          <a:effectLst>
            <a:softEdge rad="112500"/>
          </a:effectLst>
        </p:spPr>
      </p:pic>
      <p:sp>
        <p:nvSpPr>
          <p:cNvPr id="3" name="Slayt Numarası Yer Tutucusu 2"/>
          <p:cNvSpPr>
            <a:spLocks noGrp="1"/>
          </p:cNvSpPr>
          <p:nvPr>
            <p:ph type="sldNum" sz="quarter" idx="12"/>
          </p:nvPr>
        </p:nvSpPr>
        <p:spPr/>
        <p:txBody>
          <a:bodyPr/>
          <a:lstStyle/>
          <a:p>
            <a:fld id="{3FEBB357-8D08-4F97-ADE8-828678CB3ADA}" type="slidenum">
              <a:rPr lang="tr-TR" smtClean="0"/>
              <a:t>14</a:t>
            </a:fld>
            <a:endParaRPr lang="tr-TR"/>
          </a:p>
        </p:txBody>
      </p:sp>
    </p:spTree>
    <p:extLst>
      <p:ext uri="{BB962C8B-B14F-4D97-AF65-F5344CB8AC3E}">
        <p14:creationId xmlns:p14="http://schemas.microsoft.com/office/powerpoint/2010/main" val="718977416"/>
      </p:ext>
    </p:extLst>
  </p:cSld>
  <p:clrMapOvr>
    <a:masterClrMapping/>
  </p:clrMapOvr>
  <mc:AlternateContent xmlns:mc="http://schemas.openxmlformats.org/markup-compatibility/2006" xmlns:p14="http://schemas.microsoft.com/office/powerpoint/2010/main">
    <mc:Choice Requires="p14">
      <p:transition spd="slow" p14:dur="2000" advTm="36720"/>
    </mc:Choice>
    <mc:Fallback xmlns="">
      <p:transition spd="slow" advTm="36720"/>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95269" y="273270"/>
            <a:ext cx="9001462" cy="1345323"/>
          </a:xfrm>
        </p:spPr>
        <p:txBody>
          <a:bodyPr>
            <a:noAutofit/>
          </a:bodyPr>
          <a:lstStyle/>
          <a:p>
            <a:r>
              <a:rPr lang="tr-TR" sz="3200" dirty="0" smtClean="0">
                <a:solidFill>
                  <a:srgbClr val="FFFF00"/>
                </a:solidFill>
              </a:rPr>
              <a:t>Yazı alanı genişledi</a:t>
            </a:r>
            <a:br>
              <a:rPr lang="tr-TR" sz="3200" dirty="0" smtClean="0">
                <a:solidFill>
                  <a:srgbClr val="FFFF00"/>
                </a:solidFill>
              </a:rPr>
            </a:br>
            <a:r>
              <a:rPr lang="tr-TR" sz="3200" dirty="0" smtClean="0">
                <a:solidFill>
                  <a:srgbClr val="FFFF00"/>
                </a:solidFill>
              </a:rPr>
              <a:t>(üst, sağ, sol kenar boşlukları 2,5 cm’den </a:t>
            </a:r>
            <a:r>
              <a:rPr lang="tr-TR" sz="3200" dirty="0" smtClean="0">
                <a:solidFill>
                  <a:srgbClr val="FF0000"/>
                </a:solidFill>
              </a:rPr>
              <a:t>1,5 cm’ye </a:t>
            </a:r>
            <a:r>
              <a:rPr lang="tr-TR" sz="3200" dirty="0" smtClean="0">
                <a:solidFill>
                  <a:srgbClr val="FFFF00"/>
                </a:solidFill>
              </a:rPr>
              <a:t>düşürüldü</a:t>
            </a:r>
            <a:endParaRPr lang="tr-TR" sz="3200" dirty="0">
              <a:solidFill>
                <a:srgbClr val="FFFF00"/>
              </a:solidFill>
            </a:endParaRPr>
          </a:p>
        </p:txBody>
      </p:sp>
      <p:pic>
        <p:nvPicPr>
          <p:cNvPr id="5" name="Resim 4"/>
          <p:cNvPicPr>
            <a:picLocks noChangeAspect="1"/>
          </p:cNvPicPr>
          <p:nvPr/>
        </p:nvPicPr>
        <p:blipFill>
          <a:blip r:embed="rId2"/>
          <a:stretch>
            <a:fillRect/>
          </a:stretch>
        </p:blipFill>
        <p:spPr>
          <a:xfrm>
            <a:off x="2123089" y="1924050"/>
            <a:ext cx="7966841" cy="4518791"/>
          </a:xfrm>
          <a:prstGeom prst="rect">
            <a:avLst/>
          </a:prstGeom>
          <a:ln>
            <a:noFill/>
          </a:ln>
          <a:effectLst>
            <a:softEdge rad="112500"/>
          </a:effectLst>
        </p:spPr>
      </p:pic>
      <p:sp>
        <p:nvSpPr>
          <p:cNvPr id="3" name="Slayt Numarası Yer Tutucusu 2"/>
          <p:cNvSpPr>
            <a:spLocks noGrp="1"/>
          </p:cNvSpPr>
          <p:nvPr>
            <p:ph type="sldNum" sz="quarter" idx="12"/>
          </p:nvPr>
        </p:nvSpPr>
        <p:spPr/>
        <p:txBody>
          <a:bodyPr/>
          <a:lstStyle/>
          <a:p>
            <a:fld id="{3FEBB357-8D08-4F97-ADE8-828678CB3ADA}" type="slidenum">
              <a:rPr lang="tr-TR" smtClean="0"/>
              <a:t>15</a:t>
            </a:fld>
            <a:endParaRPr lang="tr-TR"/>
          </a:p>
        </p:txBody>
      </p:sp>
    </p:spTree>
    <p:extLst>
      <p:ext uri="{BB962C8B-B14F-4D97-AF65-F5344CB8AC3E}">
        <p14:creationId xmlns:p14="http://schemas.microsoft.com/office/powerpoint/2010/main" val="256728956"/>
      </p:ext>
    </p:extLst>
  </p:cSld>
  <p:clrMapOvr>
    <a:masterClrMapping/>
  </p:clrMapOvr>
  <mc:AlternateContent xmlns:mc="http://schemas.openxmlformats.org/markup-compatibility/2006" xmlns:p14="http://schemas.microsoft.com/office/powerpoint/2010/main">
    <mc:Choice Requires="p14">
      <p:transition spd="slow" p14:dur="2000" advTm="44527"/>
    </mc:Choice>
    <mc:Fallback xmlns="">
      <p:transition spd="slow" advTm="44527"/>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95269" y="273270"/>
            <a:ext cx="9001462" cy="1818290"/>
          </a:xfrm>
        </p:spPr>
        <p:txBody>
          <a:bodyPr>
            <a:normAutofit fontScale="90000"/>
          </a:bodyPr>
          <a:lstStyle/>
          <a:p>
            <a:r>
              <a:rPr lang="tr-TR" dirty="0" smtClean="0">
                <a:solidFill>
                  <a:srgbClr val="FFFF00"/>
                </a:solidFill>
              </a:rPr>
              <a:t>İletişim bilgileri istisnai olarak </a:t>
            </a:r>
            <a:r>
              <a:rPr lang="tr-TR" dirty="0" smtClean="0">
                <a:solidFill>
                  <a:srgbClr val="FF0000"/>
                </a:solidFill>
              </a:rPr>
              <a:t>8 puntoya </a:t>
            </a:r>
            <a:r>
              <a:rPr lang="tr-TR" dirty="0" smtClean="0">
                <a:solidFill>
                  <a:srgbClr val="FFFF00"/>
                </a:solidFill>
              </a:rPr>
              <a:t>kadar düşürülebilmektedir.</a:t>
            </a:r>
            <a:endParaRPr lang="tr-TR" dirty="0">
              <a:solidFill>
                <a:srgbClr val="FFFF00"/>
              </a:solidFill>
            </a:endParaRPr>
          </a:p>
        </p:txBody>
      </p:sp>
      <p:pic>
        <p:nvPicPr>
          <p:cNvPr id="4" name="Resim 3"/>
          <p:cNvPicPr>
            <a:picLocks noChangeAspect="1"/>
          </p:cNvPicPr>
          <p:nvPr/>
        </p:nvPicPr>
        <p:blipFill>
          <a:blip r:embed="rId2"/>
          <a:stretch>
            <a:fillRect/>
          </a:stretch>
        </p:blipFill>
        <p:spPr>
          <a:xfrm>
            <a:off x="1595269" y="2238703"/>
            <a:ext cx="9261917" cy="4435365"/>
          </a:xfrm>
          <a:prstGeom prst="rect">
            <a:avLst/>
          </a:prstGeom>
          <a:ln>
            <a:noFill/>
          </a:ln>
          <a:effectLst>
            <a:softEdge rad="112500"/>
          </a:effectLst>
        </p:spPr>
      </p:pic>
      <p:sp>
        <p:nvSpPr>
          <p:cNvPr id="3" name="Slayt Numarası Yer Tutucusu 2"/>
          <p:cNvSpPr>
            <a:spLocks noGrp="1"/>
          </p:cNvSpPr>
          <p:nvPr>
            <p:ph type="sldNum" sz="quarter" idx="12"/>
          </p:nvPr>
        </p:nvSpPr>
        <p:spPr/>
        <p:txBody>
          <a:bodyPr/>
          <a:lstStyle/>
          <a:p>
            <a:fld id="{3FEBB357-8D08-4F97-ADE8-828678CB3ADA}" type="slidenum">
              <a:rPr lang="tr-TR" smtClean="0"/>
              <a:t>16</a:t>
            </a:fld>
            <a:endParaRPr lang="tr-TR"/>
          </a:p>
        </p:txBody>
      </p:sp>
    </p:spTree>
    <p:extLst>
      <p:ext uri="{BB962C8B-B14F-4D97-AF65-F5344CB8AC3E}">
        <p14:creationId xmlns:p14="http://schemas.microsoft.com/office/powerpoint/2010/main" val="894076578"/>
      </p:ext>
    </p:extLst>
  </p:cSld>
  <p:clrMapOvr>
    <a:masterClrMapping/>
  </p:clrMapOvr>
  <mc:AlternateContent xmlns:mc="http://schemas.openxmlformats.org/markup-compatibility/2006" xmlns:p14="http://schemas.microsoft.com/office/powerpoint/2010/main">
    <mc:Choice Requires="p14">
      <p:transition spd="slow" p14:dur="2000" advTm="51002"/>
    </mc:Choice>
    <mc:Fallback xmlns="">
      <p:transition spd="slow" advTm="51002"/>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95269" y="273270"/>
            <a:ext cx="9001462" cy="1818290"/>
          </a:xfrm>
        </p:spPr>
        <p:txBody>
          <a:bodyPr>
            <a:normAutofit/>
          </a:bodyPr>
          <a:lstStyle/>
          <a:p>
            <a:r>
              <a:rPr lang="tr-TR" sz="3200" dirty="0">
                <a:solidFill>
                  <a:srgbClr val="FFFF00"/>
                </a:solidFill>
              </a:rPr>
              <a:t>Belgenin başlık alanı, </a:t>
            </a:r>
            <a:r>
              <a:rPr lang="tr-TR" sz="3200" dirty="0">
                <a:solidFill>
                  <a:srgbClr val="FF0000"/>
                </a:solidFill>
              </a:rPr>
              <a:t>en fazla 4 satır</a:t>
            </a:r>
            <a:r>
              <a:rPr lang="tr-TR" sz="3200" dirty="0">
                <a:solidFill>
                  <a:srgbClr val="FFFF00"/>
                </a:solidFill>
              </a:rPr>
              <a:t> olacak şekilde düzenlenebilmektedir</a:t>
            </a:r>
          </a:p>
        </p:txBody>
      </p:sp>
      <p:pic>
        <p:nvPicPr>
          <p:cNvPr id="3" name="Resim 2"/>
          <p:cNvPicPr>
            <a:picLocks noChangeAspect="1"/>
          </p:cNvPicPr>
          <p:nvPr/>
        </p:nvPicPr>
        <p:blipFill>
          <a:blip r:embed="rId2"/>
          <a:stretch>
            <a:fillRect/>
          </a:stretch>
        </p:blipFill>
        <p:spPr>
          <a:xfrm>
            <a:off x="1085850" y="2428218"/>
            <a:ext cx="9067144" cy="2193886"/>
          </a:xfrm>
          <a:prstGeom prst="rect">
            <a:avLst/>
          </a:prstGeom>
          <a:ln>
            <a:noFill/>
          </a:ln>
          <a:effectLst>
            <a:softEdge rad="112500"/>
          </a:effectLst>
        </p:spPr>
      </p:pic>
      <p:sp>
        <p:nvSpPr>
          <p:cNvPr id="5" name="Metin kutusu 4"/>
          <p:cNvSpPr txBox="1"/>
          <p:nvPr/>
        </p:nvSpPr>
        <p:spPr>
          <a:xfrm>
            <a:off x="1085850" y="2058886"/>
            <a:ext cx="9067144" cy="369332"/>
          </a:xfrm>
          <a:prstGeom prst="rect">
            <a:avLst/>
          </a:prstGeom>
          <a:noFill/>
        </p:spPr>
        <p:txBody>
          <a:bodyPr wrap="square" rtlCol="0">
            <a:spAutoFit/>
          </a:bodyPr>
          <a:lstStyle/>
          <a:p>
            <a:r>
              <a:rPr lang="tr-TR" dirty="0" smtClean="0">
                <a:solidFill>
                  <a:srgbClr val="FFFF00"/>
                </a:solidFill>
              </a:rPr>
              <a:t>Sizce bu kullanım doğru mu?</a:t>
            </a:r>
            <a:endParaRPr lang="tr-TR" dirty="0">
              <a:solidFill>
                <a:srgbClr val="FFFF00"/>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5850" y="4622104"/>
            <a:ext cx="9067144" cy="216217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3FEBB357-8D08-4F97-ADE8-828678CB3ADA}" type="slidenum">
              <a:rPr lang="tr-TR" smtClean="0"/>
              <a:t>17</a:t>
            </a:fld>
            <a:endParaRPr lang="tr-TR"/>
          </a:p>
        </p:txBody>
      </p:sp>
    </p:spTree>
    <p:extLst>
      <p:ext uri="{BB962C8B-B14F-4D97-AF65-F5344CB8AC3E}">
        <p14:creationId xmlns:p14="http://schemas.microsoft.com/office/powerpoint/2010/main" val="2852792116"/>
      </p:ext>
    </p:extLst>
  </p:cSld>
  <p:clrMapOvr>
    <a:masterClrMapping/>
  </p:clrMapOvr>
  <mc:AlternateContent xmlns:mc="http://schemas.openxmlformats.org/markup-compatibility/2006" xmlns:p14="http://schemas.microsoft.com/office/powerpoint/2010/main">
    <mc:Choice Requires="p14">
      <p:transition spd="slow" p14:dur="2000" advTm="9208"/>
    </mc:Choice>
    <mc:Fallback xmlns="">
      <p:transition spd="slow" advTm="9208"/>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95269" y="273270"/>
            <a:ext cx="9001462" cy="1818290"/>
          </a:xfrm>
        </p:spPr>
        <p:txBody>
          <a:bodyPr>
            <a:normAutofit/>
          </a:bodyPr>
          <a:lstStyle/>
          <a:p>
            <a:r>
              <a:rPr lang="tr-TR" sz="3200" dirty="0">
                <a:solidFill>
                  <a:srgbClr val="FFFF00"/>
                </a:solidFill>
              </a:rPr>
              <a:t>Belgenin başlık alanı, </a:t>
            </a:r>
            <a:r>
              <a:rPr lang="tr-TR" sz="3200" dirty="0">
                <a:solidFill>
                  <a:srgbClr val="FF0000"/>
                </a:solidFill>
              </a:rPr>
              <a:t>en fazla 4 satır</a:t>
            </a:r>
            <a:r>
              <a:rPr lang="tr-TR" sz="3200" dirty="0">
                <a:solidFill>
                  <a:srgbClr val="FFFF00"/>
                </a:solidFill>
              </a:rPr>
              <a:t> olacak şekilde düzenlenebilmektedir</a:t>
            </a:r>
          </a:p>
        </p:txBody>
      </p:sp>
      <p:pic>
        <p:nvPicPr>
          <p:cNvPr id="7" name="Resim 6"/>
          <p:cNvPicPr>
            <a:picLocks noChangeAspect="1"/>
          </p:cNvPicPr>
          <p:nvPr/>
        </p:nvPicPr>
        <p:blipFill>
          <a:blip r:embed="rId2"/>
          <a:stretch>
            <a:fillRect/>
          </a:stretch>
        </p:blipFill>
        <p:spPr>
          <a:xfrm>
            <a:off x="1923393" y="2290762"/>
            <a:ext cx="8345214" cy="3521459"/>
          </a:xfrm>
          <a:prstGeom prst="rect">
            <a:avLst/>
          </a:prstGeom>
          <a:ln>
            <a:noFill/>
          </a:ln>
          <a:effectLst>
            <a:softEdge rad="112500"/>
          </a:effectLst>
        </p:spPr>
      </p:pic>
      <p:sp>
        <p:nvSpPr>
          <p:cNvPr id="3" name="Slayt Numarası Yer Tutucusu 2"/>
          <p:cNvSpPr>
            <a:spLocks noGrp="1"/>
          </p:cNvSpPr>
          <p:nvPr>
            <p:ph type="sldNum" sz="quarter" idx="12"/>
          </p:nvPr>
        </p:nvSpPr>
        <p:spPr/>
        <p:txBody>
          <a:bodyPr/>
          <a:lstStyle/>
          <a:p>
            <a:fld id="{3FEBB357-8D08-4F97-ADE8-828678CB3ADA}" type="slidenum">
              <a:rPr lang="tr-TR" smtClean="0"/>
              <a:t>18</a:t>
            </a:fld>
            <a:endParaRPr lang="tr-TR"/>
          </a:p>
        </p:txBody>
      </p:sp>
    </p:spTree>
    <p:extLst>
      <p:ext uri="{BB962C8B-B14F-4D97-AF65-F5344CB8AC3E}">
        <p14:creationId xmlns:p14="http://schemas.microsoft.com/office/powerpoint/2010/main" val="2662094399"/>
      </p:ext>
    </p:extLst>
  </p:cSld>
  <p:clrMapOvr>
    <a:masterClrMapping/>
  </p:clrMapOvr>
  <mc:AlternateContent xmlns:mc="http://schemas.openxmlformats.org/markup-compatibility/2006" xmlns:p14="http://schemas.microsoft.com/office/powerpoint/2010/main">
    <mc:Choice Requires="p14">
      <p:transition spd="slow" p14:dur="2000" advTm="847"/>
    </mc:Choice>
    <mc:Fallback xmlns="">
      <p:transition spd="slow" advTm="847"/>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95269" y="273270"/>
            <a:ext cx="9001462" cy="1818290"/>
          </a:xfrm>
        </p:spPr>
        <p:txBody>
          <a:bodyPr>
            <a:normAutofit/>
          </a:bodyPr>
          <a:lstStyle/>
          <a:p>
            <a:r>
              <a:rPr lang="tr-TR" sz="3200" dirty="0" smtClean="0">
                <a:solidFill>
                  <a:srgbClr val="FFFF00"/>
                </a:solidFill>
              </a:rPr>
              <a:t>Belgenİn sayISI</a:t>
            </a:r>
            <a:endParaRPr lang="tr-TR" sz="3200" dirty="0">
              <a:solidFill>
                <a:srgbClr val="FFFF00"/>
              </a:solidFill>
            </a:endParaRPr>
          </a:p>
        </p:txBody>
      </p:sp>
      <p:sp>
        <p:nvSpPr>
          <p:cNvPr id="4" name="Metin kutusu 3"/>
          <p:cNvSpPr txBox="1"/>
          <p:nvPr/>
        </p:nvSpPr>
        <p:spPr>
          <a:xfrm>
            <a:off x="926924" y="2367418"/>
            <a:ext cx="10296395" cy="2492990"/>
          </a:xfrm>
          <a:prstGeom prst="rect">
            <a:avLst/>
          </a:prstGeom>
          <a:noFill/>
        </p:spPr>
        <p:txBody>
          <a:bodyPr wrap="square" rtlCol="0">
            <a:spAutoFit/>
          </a:bodyPr>
          <a:lstStyle/>
          <a:p>
            <a:pPr algn="just"/>
            <a:r>
              <a:rPr lang="tr-TR" sz="2400" dirty="0" smtClean="0">
                <a:solidFill>
                  <a:srgbClr val="FFFF00"/>
                </a:solidFill>
              </a:rPr>
              <a:t>“Belgenin </a:t>
            </a:r>
            <a:r>
              <a:rPr lang="tr-TR" sz="2400" dirty="0">
                <a:solidFill>
                  <a:srgbClr val="FFFF00"/>
                </a:solidFill>
              </a:rPr>
              <a:t>hazırlanma süreci”ni ifade eden </a:t>
            </a:r>
            <a:r>
              <a:rPr lang="tr-TR" sz="3600" dirty="0">
                <a:solidFill>
                  <a:srgbClr val="FF0000"/>
                </a:solidFill>
              </a:rPr>
              <a:t>“E” “Z” “O” </a:t>
            </a:r>
            <a:r>
              <a:rPr lang="tr-TR" sz="2400" dirty="0">
                <a:solidFill>
                  <a:srgbClr val="FFFF00"/>
                </a:solidFill>
              </a:rPr>
              <a:t>harflerinden uygun olanı sayı alanının başında yer almalıdır. Belgenin hazırlanma süreci-Devlet Teşkilatı numarası-standart dosya planı kodu-belge kayıt numarası sıralamasından oluşan sayı bölümünün, elektronik ortamda güvenli elektronik imza ile imzalanan belge üzerinde yer alabilmesi için belgenin hazırlandığı anda sayı verilmesine yönelik düzenleme yapılmıştır.</a:t>
            </a:r>
          </a:p>
        </p:txBody>
      </p:sp>
      <p:sp>
        <p:nvSpPr>
          <p:cNvPr id="5" name="Slayt Numarası Yer Tutucusu 4"/>
          <p:cNvSpPr>
            <a:spLocks noGrp="1"/>
          </p:cNvSpPr>
          <p:nvPr>
            <p:ph type="sldNum" sz="quarter" idx="12"/>
          </p:nvPr>
        </p:nvSpPr>
        <p:spPr/>
        <p:txBody>
          <a:bodyPr/>
          <a:lstStyle/>
          <a:p>
            <a:fld id="{3FEBB357-8D08-4F97-ADE8-828678CB3ADA}" type="slidenum">
              <a:rPr lang="tr-TR" smtClean="0"/>
              <a:t>19</a:t>
            </a:fld>
            <a:endParaRPr lang="tr-TR"/>
          </a:p>
        </p:txBody>
      </p:sp>
    </p:spTree>
    <p:custDataLst>
      <p:tags r:id="rId1"/>
    </p:custDataLst>
    <p:extLst>
      <p:ext uri="{BB962C8B-B14F-4D97-AF65-F5344CB8AC3E}">
        <p14:creationId xmlns:p14="http://schemas.microsoft.com/office/powerpoint/2010/main" val="1887531475"/>
      </p:ext>
    </p:extLst>
  </p:cSld>
  <p:clrMapOvr>
    <a:masterClrMapping/>
  </p:clrMapOvr>
  <mc:AlternateContent xmlns:mc="http://schemas.openxmlformats.org/markup-compatibility/2006" xmlns:p14="http://schemas.microsoft.com/office/powerpoint/2010/main">
    <mc:Choice Requires="p14">
      <p:transition spd="slow" p14:dur="2000" advTm="45333"/>
    </mc:Choice>
    <mc:Fallback xmlns="">
      <p:transition spd="slow" advTm="4533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FF00"/>
                </a:solidFill>
              </a:rPr>
              <a:t>Resmî yazışmalarda sıklıkla yapılan hatalar </a:t>
            </a:r>
          </a:p>
        </p:txBody>
      </p:sp>
      <p:sp>
        <p:nvSpPr>
          <p:cNvPr id="3" name="İçerik Yer Tutucusu 2"/>
          <p:cNvSpPr>
            <a:spLocks noGrp="1"/>
          </p:cNvSpPr>
          <p:nvPr>
            <p:ph idx="1"/>
          </p:nvPr>
        </p:nvSpPr>
        <p:spPr/>
        <p:txBody>
          <a:bodyPr>
            <a:normAutofit fontScale="92500"/>
          </a:bodyPr>
          <a:lstStyle/>
          <a:p>
            <a:pPr>
              <a:buBlip>
                <a:blip r:embed="rId2"/>
              </a:buBlip>
            </a:pPr>
            <a:r>
              <a:rPr lang="tr-TR" dirty="0">
                <a:solidFill>
                  <a:srgbClr val="FFFF00"/>
                </a:solidFill>
              </a:rPr>
              <a:t>Başlık Alanının Hatalı </a:t>
            </a:r>
            <a:r>
              <a:rPr lang="tr-TR" dirty="0" smtClean="0">
                <a:solidFill>
                  <a:srgbClr val="FFFF00"/>
                </a:solidFill>
              </a:rPr>
              <a:t>Yazımı</a:t>
            </a:r>
          </a:p>
          <a:p>
            <a:pPr>
              <a:buBlip>
                <a:blip r:embed="rId2"/>
              </a:buBlip>
            </a:pPr>
            <a:r>
              <a:rPr lang="tr-TR" dirty="0">
                <a:solidFill>
                  <a:srgbClr val="FFFF00"/>
                </a:solidFill>
              </a:rPr>
              <a:t>Muhatap Alanının Hatalı </a:t>
            </a:r>
            <a:r>
              <a:rPr lang="tr-TR" dirty="0" smtClean="0">
                <a:solidFill>
                  <a:srgbClr val="FFFF00"/>
                </a:solidFill>
              </a:rPr>
              <a:t>Yazım</a:t>
            </a:r>
          </a:p>
          <a:p>
            <a:pPr>
              <a:buBlip>
                <a:blip r:embed="rId2"/>
              </a:buBlip>
            </a:pPr>
            <a:r>
              <a:rPr lang="tr-TR" dirty="0">
                <a:solidFill>
                  <a:srgbClr val="FFFF00"/>
                </a:solidFill>
              </a:rPr>
              <a:t>Sayı Alanında Belgenin Hazırlanma Sürecinin </a:t>
            </a:r>
            <a:r>
              <a:rPr lang="tr-TR" dirty="0" smtClean="0">
                <a:solidFill>
                  <a:srgbClr val="FFFF00"/>
                </a:solidFill>
              </a:rPr>
              <a:t>Belirtilmemesi</a:t>
            </a:r>
          </a:p>
          <a:p>
            <a:pPr>
              <a:buBlip>
                <a:blip r:embed="rId2"/>
              </a:buBlip>
            </a:pPr>
            <a:r>
              <a:rPr lang="tr-TR" dirty="0">
                <a:solidFill>
                  <a:srgbClr val="FFFF00"/>
                </a:solidFill>
              </a:rPr>
              <a:t>Sayı Alanında “-” İşareti Yerine “/” gibi Farklı İşaretlerin </a:t>
            </a:r>
            <a:r>
              <a:rPr lang="tr-TR" dirty="0" smtClean="0">
                <a:solidFill>
                  <a:srgbClr val="FFFF00"/>
                </a:solidFill>
              </a:rPr>
              <a:t>Kullanılması</a:t>
            </a:r>
          </a:p>
          <a:p>
            <a:pPr>
              <a:buBlip>
                <a:blip r:embed="rId2"/>
              </a:buBlip>
            </a:pPr>
            <a:r>
              <a:rPr lang="tr-TR" dirty="0">
                <a:solidFill>
                  <a:srgbClr val="FFFF00"/>
                </a:solidFill>
              </a:rPr>
              <a:t>Konu Alanında Noktalama İşareti Kullanılması, Kelimelerin İlk Harflerinin Küçük </a:t>
            </a:r>
            <a:r>
              <a:rPr lang="tr-TR" dirty="0" smtClean="0">
                <a:solidFill>
                  <a:srgbClr val="FFFF00"/>
                </a:solidFill>
              </a:rPr>
              <a:t>Yazılması</a:t>
            </a:r>
          </a:p>
          <a:p>
            <a:pPr>
              <a:buBlip>
                <a:blip r:embed="rId2"/>
              </a:buBlip>
            </a:pPr>
            <a:r>
              <a:rPr lang="tr-TR" dirty="0">
                <a:solidFill>
                  <a:srgbClr val="FFFF00"/>
                </a:solidFill>
              </a:rPr>
              <a:t>Konu Alanında SDP Kodundaki İfadelere Aynı Şekilde Yer </a:t>
            </a:r>
            <a:r>
              <a:rPr lang="tr-TR" dirty="0" smtClean="0">
                <a:solidFill>
                  <a:srgbClr val="FFFF00"/>
                </a:solidFill>
              </a:rPr>
              <a:t>Verilmesi</a:t>
            </a:r>
          </a:p>
          <a:p>
            <a:pPr>
              <a:buBlip>
                <a:blip r:embed="rId2"/>
              </a:buBlip>
            </a:pPr>
            <a:r>
              <a:rPr lang="tr-TR" dirty="0">
                <a:solidFill>
                  <a:srgbClr val="FFFF00"/>
                </a:solidFill>
              </a:rPr>
              <a:t>Birden Fazla Sayfalı Belgelerde Başlık, Tarih, Sayı ve Konu Alanlarının Her Sayfada Tekrar Etmesi</a:t>
            </a:r>
          </a:p>
        </p:txBody>
      </p:sp>
      <p:sp>
        <p:nvSpPr>
          <p:cNvPr id="4" name="Slayt Numarası Yer Tutucusu 3"/>
          <p:cNvSpPr>
            <a:spLocks noGrp="1"/>
          </p:cNvSpPr>
          <p:nvPr>
            <p:ph type="sldNum" sz="quarter" idx="12"/>
          </p:nvPr>
        </p:nvSpPr>
        <p:spPr/>
        <p:txBody>
          <a:bodyPr/>
          <a:lstStyle/>
          <a:p>
            <a:fld id="{3FEBB357-8D08-4F97-ADE8-828678CB3ADA}" type="slidenum">
              <a:rPr lang="tr-TR" smtClean="0"/>
              <a:t>2</a:t>
            </a:fld>
            <a:r>
              <a:rPr lang="tr-TR" dirty="0" smtClean="0"/>
              <a:t>/</a:t>
            </a:r>
            <a:endParaRPr lang="tr-TR" dirty="0"/>
          </a:p>
        </p:txBody>
      </p:sp>
    </p:spTree>
    <p:extLst>
      <p:ext uri="{BB962C8B-B14F-4D97-AF65-F5344CB8AC3E}">
        <p14:creationId xmlns:p14="http://schemas.microsoft.com/office/powerpoint/2010/main" val="2508998133"/>
      </p:ext>
    </p:extLst>
  </p:cSld>
  <p:clrMapOvr>
    <a:masterClrMapping/>
  </p:clrMapOvr>
  <mc:AlternateContent xmlns:mc="http://schemas.openxmlformats.org/markup-compatibility/2006" xmlns:p14="http://schemas.microsoft.com/office/powerpoint/2010/main">
    <mc:Choice Requires="p14">
      <p:transition spd="slow" p14:dur="2000" advTm="64358"/>
    </mc:Choice>
    <mc:Fallback xmlns="">
      <p:transition spd="slow" advTm="64358"/>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FF00"/>
                </a:solidFill>
              </a:rPr>
              <a:t>Belgenİn sayISI</a:t>
            </a:r>
            <a:endParaRPr lang="tr-TR" dirty="0">
              <a:solidFill>
                <a:srgbClr val="FFFF00"/>
              </a:solidFill>
            </a:endParaRP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40285" y="1691014"/>
            <a:ext cx="9770301" cy="463463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3FEBB357-8D08-4F97-ADE8-828678CB3ADA}" type="slidenum">
              <a:rPr lang="tr-TR" smtClean="0"/>
              <a:t>20</a:t>
            </a:fld>
            <a:endParaRPr lang="tr-TR"/>
          </a:p>
        </p:txBody>
      </p:sp>
    </p:spTree>
    <p:extLst>
      <p:ext uri="{BB962C8B-B14F-4D97-AF65-F5344CB8AC3E}">
        <p14:creationId xmlns:p14="http://schemas.microsoft.com/office/powerpoint/2010/main" val="3152601170"/>
      </p:ext>
    </p:extLst>
  </p:cSld>
  <p:clrMapOvr>
    <a:masterClrMapping/>
  </p:clrMapOvr>
  <mc:AlternateContent xmlns:mc="http://schemas.openxmlformats.org/markup-compatibility/2006" xmlns:p14="http://schemas.microsoft.com/office/powerpoint/2010/main">
    <mc:Choice Requires="p14">
      <p:transition spd="slow" p14:dur="2000" advTm="63274"/>
    </mc:Choice>
    <mc:Fallback xmlns="">
      <p:transition spd="slow" advTm="63274"/>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95269" y="273270"/>
            <a:ext cx="9001462" cy="1818290"/>
          </a:xfrm>
        </p:spPr>
        <p:txBody>
          <a:bodyPr>
            <a:normAutofit/>
          </a:bodyPr>
          <a:lstStyle/>
          <a:p>
            <a:r>
              <a:rPr lang="tr-TR" sz="3200" dirty="0">
                <a:solidFill>
                  <a:srgbClr val="FFFF00"/>
                </a:solidFill>
              </a:rPr>
              <a:t>Zorunlu Hâllerde veya Olağanüstü Durumlarda Belgelere Sayı Verilmesi</a:t>
            </a:r>
          </a:p>
        </p:txBody>
      </p:sp>
      <p:sp>
        <p:nvSpPr>
          <p:cNvPr id="4" name="Metin kutusu 3"/>
          <p:cNvSpPr txBox="1"/>
          <p:nvPr/>
        </p:nvSpPr>
        <p:spPr>
          <a:xfrm>
            <a:off x="926924" y="2367418"/>
            <a:ext cx="10296395" cy="1938992"/>
          </a:xfrm>
          <a:prstGeom prst="rect">
            <a:avLst/>
          </a:prstGeom>
          <a:noFill/>
        </p:spPr>
        <p:txBody>
          <a:bodyPr wrap="square" rtlCol="0">
            <a:spAutoFit/>
          </a:bodyPr>
          <a:lstStyle/>
          <a:p>
            <a:pPr algn="just"/>
            <a:r>
              <a:rPr lang="tr-TR" sz="2400" dirty="0">
                <a:solidFill>
                  <a:srgbClr val="FFFF00"/>
                </a:solidFill>
              </a:rPr>
              <a:t>Zorunlu hâllerde hazırlanan belgelerde kayıt numarası, belge imzalandıktan sonra EBYS veya kurumsal belge kayıt sisteminden alınarak belge üzerine yazılmalıdır (Z-43807551-150-1987). Zorunlu hâllerde hazırlanan belgeler ile elektronik ortamda hazırlanan belgeler için EBYS üzerinde aynı numaratör üzerinden kayıt numarası alınmalıdır.</a:t>
            </a:r>
            <a:r>
              <a:rPr lang="tr-TR" sz="2400" dirty="0" smtClean="0">
                <a:solidFill>
                  <a:srgbClr val="FFFF00"/>
                </a:solidFill>
              </a:rPr>
              <a:t>.</a:t>
            </a:r>
            <a:endParaRPr lang="tr-TR" sz="2400" dirty="0">
              <a:solidFill>
                <a:srgbClr val="FFFF00"/>
              </a:soli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4712" y="4582268"/>
            <a:ext cx="10045874" cy="213168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ayt Numarası Yer Tutucusu 2"/>
          <p:cNvSpPr>
            <a:spLocks noGrp="1"/>
          </p:cNvSpPr>
          <p:nvPr>
            <p:ph type="sldNum" sz="quarter" idx="12"/>
          </p:nvPr>
        </p:nvSpPr>
        <p:spPr/>
        <p:txBody>
          <a:bodyPr/>
          <a:lstStyle/>
          <a:p>
            <a:fld id="{3FEBB357-8D08-4F97-ADE8-828678CB3ADA}" type="slidenum">
              <a:rPr lang="tr-TR" smtClean="0"/>
              <a:t>21</a:t>
            </a:fld>
            <a:endParaRPr lang="tr-TR"/>
          </a:p>
        </p:txBody>
      </p:sp>
    </p:spTree>
    <p:extLst>
      <p:ext uri="{BB962C8B-B14F-4D97-AF65-F5344CB8AC3E}">
        <p14:creationId xmlns:p14="http://schemas.microsoft.com/office/powerpoint/2010/main" val="2403603389"/>
      </p:ext>
    </p:extLst>
  </p:cSld>
  <p:clrMapOvr>
    <a:masterClrMapping/>
  </p:clrMapOvr>
  <mc:AlternateContent xmlns:mc="http://schemas.openxmlformats.org/markup-compatibility/2006" xmlns:p14="http://schemas.microsoft.com/office/powerpoint/2010/main">
    <mc:Choice Requires="p14">
      <p:transition spd="slow" p14:dur="2000" advTm="25285"/>
    </mc:Choice>
    <mc:Fallback xmlns="">
      <p:transition spd="slow" advTm="25285"/>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74390" y="273270"/>
            <a:ext cx="9001462" cy="1818290"/>
          </a:xfrm>
        </p:spPr>
        <p:txBody>
          <a:bodyPr>
            <a:normAutofit/>
          </a:bodyPr>
          <a:lstStyle/>
          <a:p>
            <a:r>
              <a:rPr lang="tr-TR" sz="3200" dirty="0" smtClean="0">
                <a:solidFill>
                  <a:srgbClr val="FFFF00"/>
                </a:solidFill>
              </a:rPr>
              <a:t>Tarih nasıl yazIlır?</a:t>
            </a:r>
            <a:endParaRPr lang="tr-TR" sz="3200" dirty="0">
              <a:solidFill>
                <a:srgbClr val="FFFF00"/>
              </a:solidFill>
            </a:endParaRPr>
          </a:p>
        </p:txBody>
      </p:sp>
      <p:sp>
        <p:nvSpPr>
          <p:cNvPr id="4" name="Metin kutusu 3"/>
          <p:cNvSpPr txBox="1"/>
          <p:nvPr/>
        </p:nvSpPr>
        <p:spPr>
          <a:xfrm>
            <a:off x="926924" y="2367418"/>
            <a:ext cx="10296395" cy="1569660"/>
          </a:xfrm>
          <a:prstGeom prst="rect">
            <a:avLst/>
          </a:prstGeom>
          <a:noFill/>
        </p:spPr>
        <p:txBody>
          <a:bodyPr wrap="square" rtlCol="0">
            <a:spAutoFit/>
          </a:bodyPr>
          <a:lstStyle/>
          <a:p>
            <a:pPr algn="just"/>
            <a:r>
              <a:rPr lang="tr-TR" sz="2400" dirty="0" smtClean="0">
                <a:solidFill>
                  <a:srgbClr val="FFFF00"/>
                </a:solidFill>
              </a:rPr>
              <a:t>Tarih </a:t>
            </a:r>
            <a:r>
              <a:rPr lang="tr-TR" sz="2400" dirty="0">
                <a:solidFill>
                  <a:srgbClr val="FFFF00"/>
                </a:solidFill>
              </a:rPr>
              <a:t>alanında sadece nokta (.) işareti kullanılmalıdır </a:t>
            </a:r>
            <a:r>
              <a:rPr lang="tr-TR" sz="2400" dirty="0">
                <a:solidFill>
                  <a:srgbClr val="FF0000"/>
                </a:solidFill>
              </a:rPr>
              <a:t>(21.08.2019</a:t>
            </a:r>
            <a:r>
              <a:rPr lang="tr-TR" sz="2400" dirty="0" smtClean="0">
                <a:solidFill>
                  <a:srgbClr val="FF0000"/>
                </a:solidFill>
              </a:rPr>
              <a:t>).</a:t>
            </a:r>
            <a:endParaRPr lang="tr-TR" sz="3200" dirty="0" smtClean="0">
              <a:solidFill>
                <a:srgbClr val="FF0000"/>
              </a:solidFill>
            </a:endParaRPr>
          </a:p>
          <a:p>
            <a:pPr algn="ctr"/>
            <a:endParaRPr lang="tr-TR" sz="2400" dirty="0" smtClean="0">
              <a:solidFill>
                <a:srgbClr val="FF0000"/>
              </a:solidFill>
            </a:endParaRPr>
          </a:p>
          <a:p>
            <a:pPr algn="just"/>
            <a:r>
              <a:rPr lang="tr-TR" sz="2400" dirty="0">
                <a:solidFill>
                  <a:srgbClr val="FFFF00"/>
                </a:solidFill>
              </a:rPr>
              <a:t>Ay adı harfle yazılmak istenildiğinde ise sadece ilk harfi büyük olacak şekilde yazılmalıdır </a:t>
            </a:r>
            <a:r>
              <a:rPr lang="tr-TR" sz="2400" dirty="0">
                <a:solidFill>
                  <a:srgbClr val="FF0000"/>
                </a:solidFill>
              </a:rPr>
              <a:t>(21 Ağustos 2019).</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1667" y="4306410"/>
            <a:ext cx="11361106" cy="236996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ayt Numarası Yer Tutucusu 2"/>
          <p:cNvSpPr>
            <a:spLocks noGrp="1"/>
          </p:cNvSpPr>
          <p:nvPr>
            <p:ph type="sldNum" sz="quarter" idx="12"/>
          </p:nvPr>
        </p:nvSpPr>
        <p:spPr/>
        <p:txBody>
          <a:bodyPr/>
          <a:lstStyle/>
          <a:p>
            <a:fld id="{3FEBB357-8D08-4F97-ADE8-828678CB3ADA}" type="slidenum">
              <a:rPr lang="tr-TR" smtClean="0"/>
              <a:t>22</a:t>
            </a:fld>
            <a:endParaRPr lang="tr-TR"/>
          </a:p>
        </p:txBody>
      </p:sp>
    </p:spTree>
    <p:extLst>
      <p:ext uri="{BB962C8B-B14F-4D97-AF65-F5344CB8AC3E}">
        <p14:creationId xmlns:p14="http://schemas.microsoft.com/office/powerpoint/2010/main" val="1458301368"/>
      </p:ext>
    </p:extLst>
  </p:cSld>
  <p:clrMapOvr>
    <a:masterClrMapping/>
  </p:clrMapOvr>
  <mc:AlternateContent xmlns:mc="http://schemas.openxmlformats.org/markup-compatibility/2006" xmlns:p14="http://schemas.microsoft.com/office/powerpoint/2010/main">
    <mc:Choice Requires="p14">
      <p:transition spd="slow" p14:dur="2000" advTm="7807"/>
    </mc:Choice>
    <mc:Fallback xmlns="">
      <p:transition spd="slow" advTm="7807"/>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74390" y="273270"/>
            <a:ext cx="9001462" cy="1818290"/>
          </a:xfrm>
        </p:spPr>
        <p:txBody>
          <a:bodyPr>
            <a:normAutofit/>
          </a:bodyPr>
          <a:lstStyle/>
          <a:p>
            <a:r>
              <a:rPr lang="tr-TR" sz="3200" dirty="0" smtClean="0">
                <a:solidFill>
                  <a:srgbClr val="FFFF00"/>
                </a:solidFill>
              </a:rPr>
              <a:t>Tarih nasIl yazIlIr?</a:t>
            </a:r>
            <a:endParaRPr lang="tr-TR" sz="3200" dirty="0">
              <a:solidFill>
                <a:srgbClr val="FFFF00"/>
              </a:solidFill>
            </a:endParaRPr>
          </a:p>
        </p:txBody>
      </p:sp>
      <p:sp>
        <p:nvSpPr>
          <p:cNvPr id="4" name="Metin kutusu 3"/>
          <p:cNvSpPr txBox="1"/>
          <p:nvPr/>
        </p:nvSpPr>
        <p:spPr>
          <a:xfrm>
            <a:off x="926924" y="2367418"/>
            <a:ext cx="10296395" cy="1477328"/>
          </a:xfrm>
          <a:prstGeom prst="rect">
            <a:avLst/>
          </a:prstGeom>
          <a:noFill/>
        </p:spPr>
        <p:txBody>
          <a:bodyPr wrap="square" rtlCol="0">
            <a:spAutoFit/>
          </a:bodyPr>
          <a:lstStyle/>
          <a:p>
            <a:pPr algn="just"/>
            <a:r>
              <a:rPr lang="tr-TR" dirty="0">
                <a:solidFill>
                  <a:srgbClr val="FFFF00"/>
                </a:solidFill>
              </a:rPr>
              <a:t>Elektronik ortamda hazırlanan belgenin son imzacısı tarafından güvenli elektronik imza ile imzalandığı zamana ait tarih bilgisi belge tarihi olarak esas alınmaktadır. Zorunlu hâllerde veya olağanüstü durumlarda fiziksel ortamda hazırlanan belgede tarih, belgenin imzalandığı zamanı belirtmektedir. Belge imzalandığı tarihte kayıt altına alınmalıdır. Elektronik ortamda hazırlanan tek imzalı belgelerde tarih bilgisi (gg.aa.yyyy), imza işlemi esnasında belge içerisine eklenmelidir.</a:t>
            </a:r>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7134" y="4120603"/>
            <a:ext cx="10196185" cy="257561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ayt Numarası Yer Tutucusu 2"/>
          <p:cNvSpPr>
            <a:spLocks noGrp="1"/>
          </p:cNvSpPr>
          <p:nvPr>
            <p:ph type="sldNum" sz="quarter" idx="12"/>
          </p:nvPr>
        </p:nvSpPr>
        <p:spPr/>
        <p:txBody>
          <a:bodyPr/>
          <a:lstStyle/>
          <a:p>
            <a:fld id="{3FEBB357-8D08-4F97-ADE8-828678CB3ADA}" type="slidenum">
              <a:rPr lang="tr-TR" smtClean="0"/>
              <a:t>23</a:t>
            </a:fld>
            <a:endParaRPr lang="tr-TR"/>
          </a:p>
        </p:txBody>
      </p:sp>
    </p:spTree>
    <p:extLst>
      <p:ext uri="{BB962C8B-B14F-4D97-AF65-F5344CB8AC3E}">
        <p14:creationId xmlns:p14="http://schemas.microsoft.com/office/powerpoint/2010/main" val="2569392151"/>
      </p:ext>
    </p:extLst>
  </p:cSld>
  <p:clrMapOvr>
    <a:masterClrMapping/>
  </p:clrMapOvr>
  <mc:AlternateContent xmlns:mc="http://schemas.openxmlformats.org/markup-compatibility/2006" xmlns:p14="http://schemas.microsoft.com/office/powerpoint/2010/main">
    <mc:Choice Requires="p14">
      <p:transition spd="slow" p14:dur="2000" advTm="887"/>
    </mc:Choice>
    <mc:Fallback xmlns="">
      <p:transition spd="slow" advTm="887"/>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95269" y="273270"/>
            <a:ext cx="9001462" cy="1818290"/>
          </a:xfrm>
        </p:spPr>
        <p:txBody>
          <a:bodyPr>
            <a:normAutofit/>
          </a:bodyPr>
          <a:lstStyle/>
          <a:p>
            <a:r>
              <a:rPr lang="tr-TR" sz="3200" dirty="0" smtClean="0">
                <a:solidFill>
                  <a:srgbClr val="FFFF00"/>
                </a:solidFill>
              </a:rPr>
              <a:t>KoNU naSIL YAZILIR?</a:t>
            </a:r>
            <a:endParaRPr lang="tr-TR" sz="3200" dirty="0">
              <a:solidFill>
                <a:srgbClr val="FFFF00"/>
              </a:solidFill>
            </a:endParaRPr>
          </a:p>
        </p:txBody>
      </p:sp>
      <p:sp>
        <p:nvSpPr>
          <p:cNvPr id="4" name="Metin kutusu 3"/>
          <p:cNvSpPr txBox="1"/>
          <p:nvPr/>
        </p:nvSpPr>
        <p:spPr>
          <a:xfrm>
            <a:off x="926924" y="2367418"/>
            <a:ext cx="10296395" cy="3785652"/>
          </a:xfrm>
          <a:prstGeom prst="rect">
            <a:avLst/>
          </a:prstGeom>
          <a:noFill/>
        </p:spPr>
        <p:txBody>
          <a:bodyPr wrap="square" rtlCol="0">
            <a:spAutoFit/>
          </a:bodyPr>
          <a:lstStyle/>
          <a:p>
            <a:pPr marL="342900" indent="-342900" algn="just">
              <a:buFont typeface="Wingdings" pitchFamily="2" charset="2"/>
              <a:buChar char="Ø"/>
            </a:pPr>
            <a:r>
              <a:rPr lang="tr-TR" sz="2400" dirty="0">
                <a:solidFill>
                  <a:srgbClr val="FFFF00"/>
                </a:solidFill>
              </a:rPr>
              <a:t>B</a:t>
            </a:r>
            <a:r>
              <a:rPr lang="tr-TR" sz="2400" dirty="0" smtClean="0">
                <a:solidFill>
                  <a:srgbClr val="FFFF00"/>
                </a:solidFill>
              </a:rPr>
              <a:t>elgenin </a:t>
            </a:r>
            <a:r>
              <a:rPr lang="tr-TR" sz="2400" dirty="0">
                <a:solidFill>
                  <a:srgbClr val="FFFF00"/>
                </a:solidFill>
              </a:rPr>
              <a:t>içeriği hakkında kısa ve öz bilgi vermelidir. </a:t>
            </a:r>
            <a:endParaRPr lang="tr-TR" sz="2400" dirty="0" smtClean="0">
              <a:solidFill>
                <a:srgbClr val="FFFF00"/>
              </a:solidFill>
            </a:endParaRPr>
          </a:p>
          <a:p>
            <a:pPr marL="342900" indent="-342900" algn="just">
              <a:buFont typeface="Wingdings" pitchFamily="2" charset="2"/>
              <a:buChar char="Ø"/>
            </a:pPr>
            <a:r>
              <a:rPr lang="tr-TR" sz="2400" dirty="0">
                <a:solidFill>
                  <a:srgbClr val="FFFF00"/>
                </a:solidFill>
              </a:rPr>
              <a:t>K</a:t>
            </a:r>
            <a:r>
              <a:rPr lang="tr-TR" sz="2400" dirty="0" smtClean="0">
                <a:solidFill>
                  <a:srgbClr val="FFFF00"/>
                </a:solidFill>
              </a:rPr>
              <a:t>elimelerin </a:t>
            </a:r>
            <a:r>
              <a:rPr lang="tr-TR" sz="2400" dirty="0">
                <a:solidFill>
                  <a:srgbClr val="FFFF00"/>
                </a:solidFill>
              </a:rPr>
              <a:t>baş harfleri büyük </a:t>
            </a:r>
            <a:r>
              <a:rPr lang="tr-TR" sz="2400" dirty="0" smtClean="0">
                <a:solidFill>
                  <a:srgbClr val="FFFF00"/>
                </a:solidFill>
              </a:rPr>
              <a:t>yazılmalı.</a:t>
            </a:r>
          </a:p>
          <a:p>
            <a:pPr marL="342900" indent="-342900" algn="just">
              <a:buFont typeface="Wingdings" pitchFamily="2" charset="2"/>
              <a:buChar char="Ø"/>
            </a:pPr>
            <a:r>
              <a:rPr lang="tr-TR" sz="2400" dirty="0">
                <a:solidFill>
                  <a:srgbClr val="FFFF00"/>
                </a:solidFill>
              </a:rPr>
              <a:t>K</a:t>
            </a:r>
            <a:r>
              <a:rPr lang="tr-TR" sz="2400" dirty="0" smtClean="0">
                <a:solidFill>
                  <a:srgbClr val="FFFF00"/>
                </a:solidFill>
              </a:rPr>
              <a:t>onunun </a:t>
            </a:r>
            <a:r>
              <a:rPr lang="tr-TR" sz="2400" dirty="0">
                <a:solidFill>
                  <a:srgbClr val="FFFF00"/>
                </a:solidFill>
              </a:rPr>
              <a:t>sonunda herhangi bir noktalama işareti </a:t>
            </a:r>
            <a:r>
              <a:rPr lang="tr-TR" sz="2400" dirty="0" smtClean="0">
                <a:solidFill>
                  <a:srgbClr val="FFFF00"/>
                </a:solidFill>
              </a:rPr>
              <a:t>kullanılmamalıdır.</a:t>
            </a:r>
          </a:p>
          <a:p>
            <a:pPr marL="342900" indent="-342900" algn="just">
              <a:buFont typeface="Wingdings" pitchFamily="2" charset="2"/>
              <a:buChar char="Ø"/>
            </a:pPr>
            <a:r>
              <a:rPr lang="tr-TR" sz="2400" dirty="0" smtClean="0">
                <a:solidFill>
                  <a:srgbClr val="FFFF00"/>
                </a:solidFill>
              </a:rPr>
              <a:t>Standart </a:t>
            </a:r>
            <a:r>
              <a:rPr lang="tr-TR" sz="2400" dirty="0">
                <a:solidFill>
                  <a:srgbClr val="FFFF00"/>
                </a:solidFill>
              </a:rPr>
              <a:t>Dosya Planı (SDP) bilgisinin konu olarak sıklıkla kullanıldığı görülmektedir. Belge hakkında detaylı bilgi barındırmayan SDP bilgisi yerine kısa ve öz bilgi yazılarak belgenin içeriği incelenmeden önce belge hakkında bilgi sahibi olunabilmelidir. </a:t>
            </a:r>
            <a:endParaRPr lang="tr-TR" sz="2400" dirty="0" smtClean="0">
              <a:solidFill>
                <a:srgbClr val="FFFF00"/>
              </a:solidFill>
            </a:endParaRPr>
          </a:p>
          <a:p>
            <a:pPr marL="342900" indent="-342900" algn="just">
              <a:buFont typeface="Wingdings" pitchFamily="2" charset="2"/>
              <a:buChar char="Ø"/>
            </a:pPr>
            <a:r>
              <a:rPr lang="tr-TR" sz="2400" dirty="0" smtClean="0">
                <a:solidFill>
                  <a:srgbClr val="FFFF00"/>
                </a:solidFill>
              </a:rPr>
              <a:t>Gerçek </a:t>
            </a:r>
            <a:r>
              <a:rPr lang="tr-TR" sz="2400" dirty="0">
                <a:solidFill>
                  <a:srgbClr val="FFFF00"/>
                </a:solidFill>
              </a:rPr>
              <a:t>ya da tüzel kişiler ile ilgili yapılan yazışmalarda kişiye ait bilgiye (adı soyadı, sicil numarası, vergi numarası, firma adı vb.) konu alanında, parantez içerisinde yer verilmelidir</a:t>
            </a:r>
            <a:r>
              <a:rPr lang="tr-TR" sz="2400" dirty="0" smtClean="0">
                <a:solidFill>
                  <a:srgbClr val="FFFF00"/>
                </a:solidFill>
              </a:rPr>
              <a:t>.</a:t>
            </a:r>
            <a:endParaRPr lang="tr-TR" sz="2400" dirty="0">
              <a:solidFill>
                <a:srgbClr val="FFFF00"/>
              </a:solidFill>
            </a:endParaRPr>
          </a:p>
        </p:txBody>
      </p:sp>
      <p:sp>
        <p:nvSpPr>
          <p:cNvPr id="6" name="Slayt Numarası Yer Tutucusu 5"/>
          <p:cNvSpPr>
            <a:spLocks noGrp="1"/>
          </p:cNvSpPr>
          <p:nvPr>
            <p:ph type="sldNum" sz="quarter" idx="12"/>
          </p:nvPr>
        </p:nvSpPr>
        <p:spPr/>
        <p:txBody>
          <a:bodyPr/>
          <a:lstStyle/>
          <a:p>
            <a:fld id="{3FEBB357-8D08-4F97-ADE8-828678CB3ADA}" type="slidenum">
              <a:rPr lang="tr-TR" smtClean="0"/>
              <a:t>24</a:t>
            </a:fld>
            <a:endParaRPr lang="tr-TR"/>
          </a:p>
        </p:txBody>
      </p:sp>
    </p:spTree>
    <p:custDataLst>
      <p:tags r:id="rId1"/>
    </p:custDataLst>
    <p:extLst>
      <p:ext uri="{BB962C8B-B14F-4D97-AF65-F5344CB8AC3E}">
        <p14:creationId xmlns:p14="http://schemas.microsoft.com/office/powerpoint/2010/main" val="3050307691"/>
      </p:ext>
    </p:extLst>
  </p:cSld>
  <p:clrMapOvr>
    <a:masterClrMapping/>
  </p:clrMapOvr>
  <mc:AlternateContent xmlns:mc="http://schemas.openxmlformats.org/markup-compatibility/2006" xmlns:p14="http://schemas.microsoft.com/office/powerpoint/2010/main">
    <mc:Choice Requires="p14">
      <p:transition spd="slow" p14:dur="2000" advTm="56608"/>
    </mc:Choice>
    <mc:Fallback xmlns="">
      <p:transition spd="slow" advTm="5660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95269" y="273270"/>
            <a:ext cx="9001462" cy="1818290"/>
          </a:xfrm>
        </p:spPr>
        <p:txBody>
          <a:bodyPr>
            <a:normAutofit/>
          </a:bodyPr>
          <a:lstStyle/>
          <a:p>
            <a:r>
              <a:rPr lang="tr-TR" sz="3200" dirty="0" smtClean="0">
                <a:solidFill>
                  <a:srgbClr val="FFFF00"/>
                </a:solidFill>
              </a:rPr>
              <a:t>KoNU naSIL YAZILIR?</a:t>
            </a:r>
            <a:endParaRPr lang="tr-TR" sz="3200" dirty="0">
              <a:solidFill>
                <a:srgbClr val="FFFF00"/>
              </a:solidFill>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4191" y="2475869"/>
            <a:ext cx="10396603" cy="3874827"/>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ayt Numarası Yer Tutucusu 2"/>
          <p:cNvSpPr>
            <a:spLocks noGrp="1"/>
          </p:cNvSpPr>
          <p:nvPr>
            <p:ph type="sldNum" sz="quarter" idx="12"/>
          </p:nvPr>
        </p:nvSpPr>
        <p:spPr/>
        <p:txBody>
          <a:bodyPr/>
          <a:lstStyle/>
          <a:p>
            <a:fld id="{3FEBB357-8D08-4F97-ADE8-828678CB3ADA}" type="slidenum">
              <a:rPr lang="tr-TR" smtClean="0"/>
              <a:t>25</a:t>
            </a:fld>
            <a:endParaRPr lang="tr-TR"/>
          </a:p>
        </p:txBody>
      </p:sp>
    </p:spTree>
    <p:extLst>
      <p:ext uri="{BB962C8B-B14F-4D97-AF65-F5344CB8AC3E}">
        <p14:creationId xmlns:p14="http://schemas.microsoft.com/office/powerpoint/2010/main" val="964739087"/>
      </p:ext>
    </p:extLst>
  </p:cSld>
  <p:clrMapOvr>
    <a:masterClrMapping/>
  </p:clrMapOvr>
  <mc:AlternateContent xmlns:mc="http://schemas.openxmlformats.org/markup-compatibility/2006" xmlns:p14="http://schemas.microsoft.com/office/powerpoint/2010/main">
    <mc:Choice Requires="p14">
      <p:transition spd="slow" p14:dur="2000" advTm="31843"/>
    </mc:Choice>
    <mc:Fallback xmlns="">
      <p:transition spd="slow" advTm="31843"/>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FF00"/>
                </a:solidFill>
              </a:rPr>
              <a:t>KONU NASIL YAZILIR?</a:t>
            </a:r>
            <a:endParaRPr lang="tr-TR" dirty="0">
              <a:solidFill>
                <a:srgbClr val="FFFF00"/>
              </a:solidFill>
            </a:endParaRPr>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64921" y="2147887"/>
            <a:ext cx="9432098" cy="4240387"/>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3FEBB357-8D08-4F97-ADE8-828678CB3ADA}" type="slidenum">
              <a:rPr lang="tr-TR" smtClean="0"/>
              <a:t>26</a:t>
            </a:fld>
            <a:endParaRPr lang="tr-TR"/>
          </a:p>
        </p:txBody>
      </p:sp>
    </p:spTree>
    <p:extLst>
      <p:ext uri="{BB962C8B-B14F-4D97-AF65-F5344CB8AC3E}">
        <p14:creationId xmlns:p14="http://schemas.microsoft.com/office/powerpoint/2010/main" val="2373743219"/>
      </p:ext>
    </p:extLst>
  </p:cSld>
  <p:clrMapOvr>
    <a:masterClrMapping/>
  </p:clrMapOvr>
  <mc:AlternateContent xmlns:mc="http://schemas.openxmlformats.org/markup-compatibility/2006" xmlns:p14="http://schemas.microsoft.com/office/powerpoint/2010/main">
    <mc:Choice Requires="p14">
      <p:transition spd="slow" p14:dur="2000" advTm="39120"/>
    </mc:Choice>
    <mc:Fallback xmlns="">
      <p:transition spd="slow" advTm="39120"/>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FF00"/>
                </a:solidFill>
              </a:rPr>
              <a:t>MUHATAP NEDİR?</a:t>
            </a:r>
            <a:endParaRPr lang="tr-TR" dirty="0">
              <a:solidFill>
                <a:srgbClr val="FFFF00"/>
              </a:solidFill>
            </a:endParaRPr>
          </a:p>
        </p:txBody>
      </p:sp>
      <p:sp>
        <p:nvSpPr>
          <p:cNvPr id="3" name="İçerik Yer Tutucusu 2"/>
          <p:cNvSpPr>
            <a:spLocks noGrp="1"/>
          </p:cNvSpPr>
          <p:nvPr>
            <p:ph idx="1"/>
          </p:nvPr>
        </p:nvSpPr>
        <p:spPr/>
        <p:txBody>
          <a:bodyPr/>
          <a:lstStyle/>
          <a:p>
            <a:r>
              <a:rPr lang="tr-TR" dirty="0" smtClean="0">
                <a:solidFill>
                  <a:srgbClr val="FFFF00"/>
                </a:solidFill>
              </a:rPr>
              <a:t>Muhatap yazının gideceği yeri ifade etmektedir.</a:t>
            </a:r>
            <a:endParaRPr lang="tr-TR" dirty="0">
              <a:solidFill>
                <a:srgbClr val="FFFF00"/>
              </a:solidFill>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4358" y="2660041"/>
            <a:ext cx="8916879" cy="29718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3FEBB357-8D08-4F97-ADE8-828678CB3ADA}" type="slidenum">
              <a:rPr lang="tr-TR" smtClean="0"/>
              <a:t>27</a:t>
            </a:fld>
            <a:endParaRPr lang="tr-TR"/>
          </a:p>
        </p:txBody>
      </p:sp>
    </p:spTree>
    <p:extLst>
      <p:ext uri="{BB962C8B-B14F-4D97-AF65-F5344CB8AC3E}">
        <p14:creationId xmlns:p14="http://schemas.microsoft.com/office/powerpoint/2010/main" val="4197432354"/>
      </p:ext>
    </p:extLst>
  </p:cSld>
  <p:clrMapOvr>
    <a:masterClrMapping/>
  </p:clrMapOvr>
  <mc:AlternateContent xmlns:mc="http://schemas.openxmlformats.org/markup-compatibility/2006" xmlns:p14="http://schemas.microsoft.com/office/powerpoint/2010/main">
    <mc:Choice Requires="p14">
      <p:transition spd="slow" p14:dur="2000" advTm="9907"/>
    </mc:Choice>
    <mc:Fallback xmlns="">
      <p:transition spd="slow" advTm="9907"/>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FF00"/>
                </a:solidFill>
              </a:rPr>
              <a:t>Belgenİn muhatabI KİMDİR?</a:t>
            </a:r>
            <a:endParaRPr lang="tr-TR" dirty="0">
              <a:solidFill>
                <a:srgbClr val="FFFF00"/>
              </a:solidFill>
            </a:endParaRPr>
          </a:p>
        </p:txBody>
      </p:sp>
      <p:sp>
        <p:nvSpPr>
          <p:cNvPr id="3" name="İçerik Yer Tutucusu 2"/>
          <p:cNvSpPr>
            <a:spLocks noGrp="1"/>
          </p:cNvSpPr>
          <p:nvPr>
            <p:ph idx="1"/>
          </p:nvPr>
        </p:nvSpPr>
        <p:spPr/>
        <p:txBody>
          <a:bodyPr/>
          <a:lstStyle/>
          <a:p>
            <a:r>
              <a:rPr lang="tr-TR" dirty="0">
                <a:solidFill>
                  <a:srgbClr val="FFFF00"/>
                </a:solidFill>
              </a:rPr>
              <a:t>Belgenin muhatabı kamu kurum ve kuruluşları ile kamu kurumu niteliğindeki meslek kuruluşları ise </a:t>
            </a:r>
            <a:r>
              <a:rPr lang="tr-TR" dirty="0">
                <a:solidFill>
                  <a:srgbClr val="FF0000"/>
                </a:solidFill>
              </a:rPr>
              <a:t>DETSİS</a:t>
            </a:r>
            <a:r>
              <a:rPr lang="tr-TR" dirty="0">
                <a:solidFill>
                  <a:srgbClr val="FFFF00"/>
                </a:solidFill>
              </a:rPr>
              <a:t> kayıtları esas alınmalıdır. Bu sebeple teşkilat yapısında meydana gelen değişikliklerin idarelerin DETSİS temsilcisi aracılığıyla sisteme hızlı bir şekilde işlenmesi önem arz </a:t>
            </a:r>
            <a:r>
              <a:rPr lang="tr-TR" dirty="0" smtClean="0">
                <a:solidFill>
                  <a:srgbClr val="FFFF00"/>
                </a:solidFill>
              </a:rPr>
              <a:t>etmektedir</a:t>
            </a:r>
          </a:p>
          <a:p>
            <a:r>
              <a:rPr lang="tr-TR" dirty="0">
                <a:solidFill>
                  <a:srgbClr val="FFFF00"/>
                </a:solidFill>
              </a:rPr>
              <a:t>Muhatap alanında, belgenin gönderileceği idare bilgisinin alt satırında parantez içerisinde “(…)” bağlı-ilgili idareye veya birime (Kuruluş kanununda veya Cumhurbaşkanlığı Kararnamesi’nde yer alan birimler) yer verilebilmektedir. Bu şekilde hazırlanan belgelerde, </a:t>
            </a:r>
            <a:r>
              <a:rPr lang="tr-TR" dirty="0">
                <a:solidFill>
                  <a:srgbClr val="FF0000"/>
                </a:solidFill>
              </a:rPr>
              <a:t>metin kısmının arz veya rica ile bitirilmesi ilk satırda yer alan idareye göre belirlenmelidir.</a:t>
            </a:r>
          </a:p>
        </p:txBody>
      </p:sp>
      <p:sp>
        <p:nvSpPr>
          <p:cNvPr id="4" name="Slayt Numarası Yer Tutucusu 3"/>
          <p:cNvSpPr>
            <a:spLocks noGrp="1"/>
          </p:cNvSpPr>
          <p:nvPr>
            <p:ph type="sldNum" sz="quarter" idx="12"/>
          </p:nvPr>
        </p:nvSpPr>
        <p:spPr/>
        <p:txBody>
          <a:bodyPr/>
          <a:lstStyle/>
          <a:p>
            <a:fld id="{3FEBB357-8D08-4F97-ADE8-828678CB3ADA}" type="slidenum">
              <a:rPr lang="tr-TR" smtClean="0"/>
              <a:t>28</a:t>
            </a:fld>
            <a:endParaRPr lang="tr-TR"/>
          </a:p>
        </p:txBody>
      </p:sp>
    </p:spTree>
    <p:extLst>
      <p:ext uri="{BB962C8B-B14F-4D97-AF65-F5344CB8AC3E}">
        <p14:creationId xmlns:p14="http://schemas.microsoft.com/office/powerpoint/2010/main" val="3741990602"/>
      </p:ext>
    </p:extLst>
  </p:cSld>
  <p:clrMapOvr>
    <a:masterClrMapping/>
  </p:clrMapOvr>
  <mc:AlternateContent xmlns:mc="http://schemas.openxmlformats.org/markup-compatibility/2006" xmlns:p14="http://schemas.microsoft.com/office/powerpoint/2010/main">
    <mc:Choice Requires="p14">
      <p:transition spd="slow" p14:dur="2000" advTm="66988"/>
    </mc:Choice>
    <mc:Fallback xmlns="">
      <p:transition spd="slow" advTm="66988"/>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FF00"/>
                </a:solidFill>
              </a:rPr>
              <a:t>Muhatabın İdare olmasI durumu</a:t>
            </a:r>
            <a:endParaRPr lang="tr-TR" dirty="0">
              <a:solidFill>
                <a:srgbClr val="FFFF00"/>
              </a:solidFill>
            </a:endParaRP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660" y="1887538"/>
            <a:ext cx="9532307" cy="4801361"/>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ayt Numarası Yer Tutucusu 4"/>
          <p:cNvSpPr>
            <a:spLocks noGrp="1"/>
          </p:cNvSpPr>
          <p:nvPr>
            <p:ph type="sldNum" sz="quarter" idx="12"/>
          </p:nvPr>
        </p:nvSpPr>
        <p:spPr/>
        <p:txBody>
          <a:bodyPr/>
          <a:lstStyle/>
          <a:p>
            <a:fld id="{3FEBB357-8D08-4F97-ADE8-828678CB3ADA}" type="slidenum">
              <a:rPr lang="tr-TR" smtClean="0"/>
              <a:t>29</a:t>
            </a:fld>
            <a:endParaRPr lang="tr-TR"/>
          </a:p>
        </p:txBody>
      </p:sp>
    </p:spTree>
    <p:extLst>
      <p:ext uri="{BB962C8B-B14F-4D97-AF65-F5344CB8AC3E}">
        <p14:creationId xmlns:p14="http://schemas.microsoft.com/office/powerpoint/2010/main" val="2408215189"/>
      </p:ext>
    </p:extLst>
  </p:cSld>
  <p:clrMapOvr>
    <a:masterClrMapping/>
  </p:clrMapOvr>
  <mc:AlternateContent xmlns:mc="http://schemas.openxmlformats.org/markup-compatibility/2006" xmlns:p14="http://schemas.microsoft.com/office/powerpoint/2010/main">
    <mc:Choice Requires="p14">
      <p:transition spd="slow" p14:dur="2000" advTm="48457"/>
    </mc:Choice>
    <mc:Fallback xmlns="">
      <p:transition spd="slow" advTm="48457"/>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FF00"/>
                </a:solidFill>
              </a:rPr>
              <a:t>Resmî yazışmalarda sıklıkla yapılan hatalar </a:t>
            </a:r>
          </a:p>
        </p:txBody>
      </p:sp>
      <p:sp>
        <p:nvSpPr>
          <p:cNvPr id="3" name="İçerik Yer Tutucusu 2"/>
          <p:cNvSpPr>
            <a:spLocks noGrp="1"/>
          </p:cNvSpPr>
          <p:nvPr>
            <p:ph idx="1"/>
          </p:nvPr>
        </p:nvSpPr>
        <p:spPr/>
        <p:txBody>
          <a:bodyPr>
            <a:normAutofit/>
          </a:bodyPr>
          <a:lstStyle/>
          <a:p>
            <a:pPr>
              <a:buBlip>
                <a:blip r:embed="rId2"/>
              </a:buBlip>
            </a:pPr>
            <a:r>
              <a:rPr lang="tr-TR" dirty="0">
                <a:solidFill>
                  <a:srgbClr val="FFFF00"/>
                </a:solidFill>
              </a:rPr>
              <a:t>Metin Alanında Paragraflar Arasında Boşluk Bırakılması, Satır Başında Boşluk Bırakılmaması </a:t>
            </a:r>
            <a:endParaRPr lang="tr-TR" dirty="0" smtClean="0">
              <a:solidFill>
                <a:srgbClr val="FFFF00"/>
              </a:solidFill>
            </a:endParaRPr>
          </a:p>
          <a:p>
            <a:pPr>
              <a:buBlip>
                <a:blip r:embed="rId2"/>
              </a:buBlip>
            </a:pPr>
            <a:r>
              <a:rPr lang="tr-TR" dirty="0" smtClean="0">
                <a:solidFill>
                  <a:srgbClr val="FFFF00"/>
                </a:solidFill>
              </a:rPr>
              <a:t>Metin </a:t>
            </a:r>
            <a:r>
              <a:rPr lang="tr-TR" dirty="0">
                <a:solidFill>
                  <a:srgbClr val="FFFF00"/>
                </a:solidFill>
              </a:rPr>
              <a:t>Alanında Dil Bilgisi ve İmla Kurallarına Uyulmaması </a:t>
            </a:r>
            <a:endParaRPr lang="tr-TR" dirty="0" smtClean="0">
              <a:solidFill>
                <a:srgbClr val="FFFF00"/>
              </a:solidFill>
            </a:endParaRPr>
          </a:p>
          <a:p>
            <a:pPr>
              <a:buBlip>
                <a:blip r:embed="rId2"/>
              </a:buBlip>
            </a:pPr>
            <a:r>
              <a:rPr lang="tr-TR" dirty="0" smtClean="0">
                <a:solidFill>
                  <a:srgbClr val="FFFF00"/>
                </a:solidFill>
              </a:rPr>
              <a:t>Metin </a:t>
            </a:r>
            <a:r>
              <a:rPr lang="tr-TR" dirty="0">
                <a:solidFill>
                  <a:srgbClr val="FFFF00"/>
                </a:solidFill>
              </a:rPr>
              <a:t>Alanında Yabancı Dilde Kelimelerin Kullanılması </a:t>
            </a:r>
            <a:r>
              <a:rPr lang="tr-TR" dirty="0" smtClean="0">
                <a:solidFill>
                  <a:srgbClr val="FFFF00"/>
                </a:solidFill>
              </a:rPr>
              <a:t> </a:t>
            </a:r>
          </a:p>
          <a:p>
            <a:pPr>
              <a:buBlip>
                <a:blip r:embed="rId2"/>
              </a:buBlip>
            </a:pPr>
            <a:r>
              <a:rPr lang="tr-TR" dirty="0" smtClean="0">
                <a:solidFill>
                  <a:srgbClr val="FFFF00"/>
                </a:solidFill>
              </a:rPr>
              <a:t>Muhatap </a:t>
            </a:r>
            <a:r>
              <a:rPr lang="tr-TR" dirty="0">
                <a:solidFill>
                  <a:srgbClr val="FFFF00"/>
                </a:solidFill>
              </a:rPr>
              <a:t>İdarenin Hiyerarşik Durumu ve Belge İçeriğinin Önemi Dikkate Alınmadan İmza Atacak Yöneticinin Belirlenmesi </a:t>
            </a:r>
            <a:endParaRPr lang="tr-TR" dirty="0" smtClean="0">
              <a:solidFill>
                <a:srgbClr val="FFFF00"/>
              </a:solidFill>
            </a:endParaRPr>
          </a:p>
        </p:txBody>
      </p:sp>
      <p:sp>
        <p:nvSpPr>
          <p:cNvPr id="4" name="Slayt Numarası Yer Tutucusu 3"/>
          <p:cNvSpPr>
            <a:spLocks noGrp="1"/>
          </p:cNvSpPr>
          <p:nvPr>
            <p:ph type="sldNum" sz="quarter" idx="12"/>
          </p:nvPr>
        </p:nvSpPr>
        <p:spPr/>
        <p:txBody>
          <a:bodyPr/>
          <a:lstStyle/>
          <a:p>
            <a:fld id="{3FEBB357-8D08-4F97-ADE8-828678CB3ADA}" type="slidenum">
              <a:rPr lang="tr-TR" smtClean="0"/>
              <a:t>3</a:t>
            </a:fld>
            <a:endParaRPr lang="tr-TR"/>
          </a:p>
        </p:txBody>
      </p:sp>
    </p:spTree>
    <p:extLst>
      <p:ext uri="{BB962C8B-B14F-4D97-AF65-F5344CB8AC3E}">
        <p14:creationId xmlns:p14="http://schemas.microsoft.com/office/powerpoint/2010/main" val="3857883005"/>
      </p:ext>
    </p:extLst>
  </p:cSld>
  <p:clrMapOvr>
    <a:masterClrMapping/>
  </p:clrMapOvr>
  <mc:AlternateContent xmlns:mc="http://schemas.openxmlformats.org/markup-compatibility/2006" xmlns:p14="http://schemas.microsoft.com/office/powerpoint/2010/main">
    <mc:Choice Requires="p14">
      <p:transition spd="slow" p14:dur="2000" advTm="31008"/>
    </mc:Choice>
    <mc:Fallback xmlns="">
      <p:transition spd="slow" advTm="31008"/>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FF00"/>
                </a:solidFill>
              </a:rPr>
              <a:t>MuhatabIn tüzel kİŞİ olmasI</a:t>
            </a:r>
            <a:endParaRPr lang="tr-TR" dirty="0">
              <a:solidFill>
                <a:srgbClr val="FFFF00"/>
              </a:solidFill>
            </a:endParaRPr>
          </a:p>
        </p:txBody>
      </p:sp>
      <p:sp>
        <p:nvSpPr>
          <p:cNvPr id="3" name="İçerik Yer Tutucusu 2"/>
          <p:cNvSpPr>
            <a:spLocks noGrp="1"/>
          </p:cNvSpPr>
          <p:nvPr>
            <p:ph idx="1"/>
          </p:nvPr>
        </p:nvSpPr>
        <p:spPr/>
        <p:txBody>
          <a:bodyPr/>
          <a:lstStyle/>
          <a:p>
            <a:r>
              <a:rPr lang="tr-TR" dirty="0">
                <a:solidFill>
                  <a:srgbClr val="FFFF00"/>
                </a:solidFill>
              </a:rPr>
              <a:t>Tüzel kişiler için Merkezi Sicil Kayıt Sistemi (MERSİS) kayıtları kullanılmalıdır. MERSİS kayıtlarında tüzel kişi adının kısaltılmış hali mevcutsa muhatap bilgilerine kısaltma yazılmalıdır</a:t>
            </a:r>
            <a:r>
              <a:rPr lang="tr-TR" dirty="0" smtClean="0">
                <a:solidFill>
                  <a:srgbClr val="FFFF00"/>
                </a:solidFill>
              </a:rPr>
              <a:t>.</a:t>
            </a:r>
          </a:p>
          <a:p>
            <a:endParaRPr lang="tr-TR" dirty="0">
              <a:solidFill>
                <a:srgbClr val="FFFF00"/>
              </a:solidFill>
            </a:endParaRPr>
          </a:p>
        </p:txBody>
      </p:sp>
      <p:pic>
        <p:nvPicPr>
          <p:cNvPr id="102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2230" y="3530947"/>
            <a:ext cx="9728460" cy="258175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3FEBB357-8D08-4F97-ADE8-828678CB3ADA}" type="slidenum">
              <a:rPr lang="tr-TR" smtClean="0"/>
              <a:t>30</a:t>
            </a:fld>
            <a:endParaRPr lang="tr-TR"/>
          </a:p>
        </p:txBody>
      </p:sp>
    </p:spTree>
    <p:extLst>
      <p:ext uri="{BB962C8B-B14F-4D97-AF65-F5344CB8AC3E}">
        <p14:creationId xmlns:p14="http://schemas.microsoft.com/office/powerpoint/2010/main" val="1045587448"/>
      </p:ext>
    </p:extLst>
  </p:cSld>
  <p:clrMapOvr>
    <a:masterClrMapping/>
  </p:clrMapOvr>
  <mc:AlternateContent xmlns:mc="http://schemas.openxmlformats.org/markup-compatibility/2006" xmlns:p14="http://schemas.microsoft.com/office/powerpoint/2010/main">
    <mc:Choice Requires="p14">
      <p:transition spd="slow" p14:dur="2000" advTm="27121"/>
    </mc:Choice>
    <mc:Fallback xmlns="">
      <p:transition spd="slow" advTm="27121"/>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FF00"/>
                </a:solidFill>
              </a:rPr>
              <a:t>MUHATABIN GERÇEK KİŞİ OLMASI</a:t>
            </a:r>
            <a:endParaRPr lang="tr-TR" dirty="0">
              <a:solidFill>
                <a:srgbClr val="FFFF00"/>
              </a:solidFill>
            </a:endParaRPr>
          </a:p>
        </p:txBody>
      </p:sp>
      <p:sp>
        <p:nvSpPr>
          <p:cNvPr id="3" name="İçerik Yer Tutucusu 2"/>
          <p:cNvSpPr>
            <a:spLocks noGrp="1"/>
          </p:cNvSpPr>
          <p:nvPr>
            <p:ph idx="1"/>
          </p:nvPr>
        </p:nvSpPr>
        <p:spPr/>
        <p:txBody>
          <a:bodyPr/>
          <a:lstStyle/>
          <a:p>
            <a:pPr algn="just"/>
            <a:r>
              <a:rPr lang="tr-TR" dirty="0">
                <a:solidFill>
                  <a:srgbClr val="FFFF00"/>
                </a:solidFill>
              </a:rPr>
              <a:t>Muhatabın gerçek kişi olması durumunda, ad ve soyadı bilgilerinde kısaltma kullanılmamalıdır</a:t>
            </a:r>
            <a:r>
              <a:rPr lang="tr-TR" dirty="0" smtClean="0"/>
              <a:t>.</a:t>
            </a:r>
          </a:p>
          <a:p>
            <a:pPr algn="just"/>
            <a:endParaRPr lang="tr-TR"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2181" y="2992438"/>
            <a:ext cx="10871271" cy="244385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3FEBB357-8D08-4F97-ADE8-828678CB3ADA}" type="slidenum">
              <a:rPr lang="tr-TR" smtClean="0"/>
              <a:t>31</a:t>
            </a:fld>
            <a:endParaRPr lang="tr-TR"/>
          </a:p>
        </p:txBody>
      </p:sp>
    </p:spTree>
    <p:extLst>
      <p:ext uri="{BB962C8B-B14F-4D97-AF65-F5344CB8AC3E}">
        <p14:creationId xmlns:p14="http://schemas.microsoft.com/office/powerpoint/2010/main" val="3633597345"/>
      </p:ext>
    </p:extLst>
  </p:cSld>
  <p:clrMapOvr>
    <a:masterClrMapping/>
  </p:clrMapOvr>
  <mc:AlternateContent xmlns:mc="http://schemas.openxmlformats.org/markup-compatibility/2006" xmlns:p14="http://schemas.microsoft.com/office/powerpoint/2010/main">
    <mc:Choice Requires="p14">
      <p:transition spd="slow" p14:dur="2000" advTm="40953"/>
    </mc:Choice>
    <mc:Fallback xmlns="">
      <p:transition spd="slow" advTm="40953"/>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FF00"/>
                </a:solidFill>
              </a:rPr>
              <a:t>Muhatap Yazımında Sık Yapılan Hatalar</a:t>
            </a:r>
          </a:p>
        </p:txBody>
      </p:sp>
      <p:sp>
        <p:nvSpPr>
          <p:cNvPr id="3" name="İçerik Yer Tutucusu 2"/>
          <p:cNvSpPr>
            <a:spLocks noGrp="1"/>
          </p:cNvSpPr>
          <p:nvPr>
            <p:ph idx="1"/>
          </p:nvPr>
        </p:nvSpPr>
        <p:spPr/>
        <p:txBody>
          <a:bodyPr/>
          <a:lstStyle/>
          <a:p>
            <a:r>
              <a:rPr lang="tr-TR" dirty="0">
                <a:solidFill>
                  <a:srgbClr val="FFFF00"/>
                </a:solidFill>
              </a:rPr>
              <a:t>Muhatap bölümünde ilk satırda ve idare ismi dikkate alınarak yönelme hâl eki </a:t>
            </a:r>
            <a:r>
              <a:rPr lang="tr-TR" dirty="0" smtClean="0">
                <a:solidFill>
                  <a:srgbClr val="FFFF00"/>
                </a:solidFill>
              </a:rPr>
              <a:t>kullanılmalıdır.</a:t>
            </a:r>
          </a:p>
          <a:p>
            <a:endParaRPr lang="tr-TR" dirty="0">
              <a:solidFill>
                <a:srgbClr val="FFFF00"/>
              </a:solidFill>
            </a:endParaRP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6926" y="2893512"/>
            <a:ext cx="9682619" cy="382043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3FEBB357-8D08-4F97-ADE8-828678CB3ADA}" type="slidenum">
              <a:rPr lang="tr-TR" smtClean="0"/>
              <a:t>32</a:t>
            </a:fld>
            <a:endParaRPr lang="tr-TR"/>
          </a:p>
        </p:txBody>
      </p:sp>
    </p:spTree>
    <p:extLst>
      <p:ext uri="{BB962C8B-B14F-4D97-AF65-F5344CB8AC3E}">
        <p14:creationId xmlns:p14="http://schemas.microsoft.com/office/powerpoint/2010/main" val="4122788056"/>
      </p:ext>
    </p:extLst>
  </p:cSld>
  <p:clrMapOvr>
    <a:masterClrMapping/>
  </p:clrMapOvr>
  <mc:AlternateContent xmlns:mc="http://schemas.openxmlformats.org/markup-compatibility/2006" xmlns:p14="http://schemas.microsoft.com/office/powerpoint/2010/main">
    <mc:Choice Requires="p14">
      <p:transition spd="slow" p14:dur="2000" advTm="40014"/>
    </mc:Choice>
    <mc:Fallback xmlns="">
      <p:transition spd="slow" advTm="40014"/>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FF00"/>
                </a:solidFill>
              </a:rPr>
              <a:t>Muhatap Yazımında Sık Yapılan Hatalar</a:t>
            </a: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7447" y="1831693"/>
            <a:ext cx="10121030" cy="4681841"/>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3FEBB357-8D08-4F97-ADE8-828678CB3ADA}" type="slidenum">
              <a:rPr lang="tr-TR" smtClean="0"/>
              <a:t>33</a:t>
            </a:fld>
            <a:endParaRPr lang="tr-TR"/>
          </a:p>
        </p:txBody>
      </p:sp>
    </p:spTree>
    <p:extLst>
      <p:ext uri="{BB962C8B-B14F-4D97-AF65-F5344CB8AC3E}">
        <p14:creationId xmlns:p14="http://schemas.microsoft.com/office/powerpoint/2010/main" val="309516030"/>
      </p:ext>
    </p:extLst>
  </p:cSld>
  <p:clrMapOvr>
    <a:masterClrMapping/>
  </p:clrMapOvr>
  <mc:AlternateContent xmlns:mc="http://schemas.openxmlformats.org/markup-compatibility/2006" xmlns:p14="http://schemas.microsoft.com/office/powerpoint/2010/main">
    <mc:Choice Requires="p14">
      <p:transition spd="slow" p14:dur="2000" advTm="119400"/>
    </mc:Choice>
    <mc:Fallback xmlns="">
      <p:transition spd="slow" advTm="119400"/>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FF00"/>
                </a:solidFill>
              </a:rPr>
              <a:t>İLGİ NASIL YAZILIR?</a:t>
            </a:r>
            <a:endParaRPr lang="tr-TR" dirty="0">
              <a:solidFill>
                <a:srgbClr val="FFFF00"/>
              </a:solidFill>
            </a:endParaRPr>
          </a:p>
        </p:txBody>
      </p:sp>
      <p:sp>
        <p:nvSpPr>
          <p:cNvPr id="3" name="İçerik Yer Tutucusu 2"/>
          <p:cNvSpPr>
            <a:spLocks noGrp="1"/>
          </p:cNvSpPr>
          <p:nvPr>
            <p:ph idx="1"/>
          </p:nvPr>
        </p:nvSpPr>
        <p:spPr/>
        <p:txBody>
          <a:bodyPr>
            <a:normAutofit fontScale="85000" lnSpcReduction="10000"/>
          </a:bodyPr>
          <a:lstStyle/>
          <a:p>
            <a:r>
              <a:rPr lang="tr-TR" dirty="0">
                <a:solidFill>
                  <a:srgbClr val="FFFF00"/>
                </a:solidFill>
              </a:rPr>
              <a:t>İlgi, iki yana yaslı olarak yazılan ve birden fazla olduğunda belgelerin tarih sırasına göre kronolojik düzenlendiği </a:t>
            </a:r>
            <a:r>
              <a:rPr lang="tr-TR" dirty="0" smtClean="0">
                <a:solidFill>
                  <a:srgbClr val="FFFF00"/>
                </a:solidFill>
              </a:rPr>
              <a:t>alandır.</a:t>
            </a:r>
          </a:p>
          <a:p>
            <a:r>
              <a:rPr lang="tr-TR" dirty="0">
                <a:solidFill>
                  <a:srgbClr val="FFFF00"/>
                </a:solidFill>
              </a:rPr>
              <a:t>İlgi tutulan belge/belgelerden yazı içerisinde </a:t>
            </a:r>
            <a:r>
              <a:rPr lang="tr-TR" dirty="0" smtClean="0">
                <a:solidFill>
                  <a:srgbClr val="FFFF00"/>
                </a:solidFill>
              </a:rPr>
              <a:t>bahsedilmelidir</a:t>
            </a:r>
          </a:p>
          <a:p>
            <a:r>
              <a:rPr lang="tr-TR" dirty="0">
                <a:solidFill>
                  <a:srgbClr val="FFFF00"/>
                </a:solidFill>
              </a:rPr>
              <a:t>İlgi tutulan belgenin muhatapta olmaması durumunda, belge muhataba ek olarak iletilmelidir</a:t>
            </a:r>
            <a:r>
              <a:rPr lang="tr-TR" dirty="0" smtClean="0">
                <a:solidFill>
                  <a:srgbClr val="FFFF00"/>
                </a:solidFill>
              </a:rPr>
              <a:t>.</a:t>
            </a:r>
          </a:p>
          <a:p>
            <a:r>
              <a:rPr lang="tr-TR" dirty="0">
                <a:solidFill>
                  <a:srgbClr val="FFFF00"/>
                </a:solidFill>
              </a:rPr>
              <a:t>İlgi tutulan belge, Resmî Gazete’de yayımlanan bir mevzuat ise ayrıca ek olarak eklenmemelidir. </a:t>
            </a:r>
            <a:endParaRPr lang="tr-TR" dirty="0" smtClean="0">
              <a:solidFill>
                <a:srgbClr val="FFFF00"/>
              </a:solidFill>
            </a:endParaRPr>
          </a:p>
          <a:p>
            <a:r>
              <a:rPr lang="tr-TR" dirty="0">
                <a:solidFill>
                  <a:srgbClr val="FFFF00"/>
                </a:solidFill>
              </a:rPr>
              <a:t>İlgi olarak eklenen belgenin sadece kayıt numarası yazılmamalı, belgenin hazırlanma süreci ve ait olduğu idare/birim bilgisine de erişilebilmesi amacıyla 4 bölümden oluşan sayı, bütünüyle yazılmalıdır</a:t>
            </a:r>
            <a:r>
              <a:rPr lang="tr-TR" dirty="0" smtClean="0">
                <a:solidFill>
                  <a:srgbClr val="FFFF00"/>
                </a:solidFill>
              </a:rPr>
              <a:t>.</a:t>
            </a:r>
          </a:p>
          <a:p>
            <a:r>
              <a:rPr lang="tr-TR" dirty="0" smtClean="0">
                <a:solidFill>
                  <a:srgbClr val="FFFF00"/>
                </a:solidFill>
              </a:rPr>
              <a:t>İlgi </a:t>
            </a:r>
            <a:r>
              <a:rPr lang="tr-TR" dirty="0">
                <a:solidFill>
                  <a:srgbClr val="FFFF00"/>
                </a:solidFill>
              </a:rPr>
              <a:t>kısmında vatandaş başvuruları haricinde “bila tarihli” veya “tarihsiz” ifadesi kullanılmamalıdır. Belgenin görüntüsünden ve üstverisinden erişilen tarih bilgisine ilgide muhakkak yer verilmelidir.</a:t>
            </a:r>
          </a:p>
        </p:txBody>
      </p:sp>
      <p:sp>
        <p:nvSpPr>
          <p:cNvPr id="4" name="Slayt Numarası Yer Tutucusu 3"/>
          <p:cNvSpPr>
            <a:spLocks noGrp="1"/>
          </p:cNvSpPr>
          <p:nvPr>
            <p:ph type="sldNum" sz="quarter" idx="12"/>
          </p:nvPr>
        </p:nvSpPr>
        <p:spPr/>
        <p:txBody>
          <a:bodyPr/>
          <a:lstStyle/>
          <a:p>
            <a:fld id="{3FEBB357-8D08-4F97-ADE8-828678CB3ADA}" type="slidenum">
              <a:rPr lang="tr-TR" smtClean="0"/>
              <a:t>34</a:t>
            </a:fld>
            <a:endParaRPr lang="tr-TR"/>
          </a:p>
        </p:txBody>
      </p:sp>
    </p:spTree>
    <p:custDataLst>
      <p:tags r:id="rId1"/>
    </p:custDataLst>
    <p:extLst>
      <p:ext uri="{BB962C8B-B14F-4D97-AF65-F5344CB8AC3E}">
        <p14:creationId xmlns:p14="http://schemas.microsoft.com/office/powerpoint/2010/main" val="3180742230"/>
      </p:ext>
    </p:extLst>
  </p:cSld>
  <p:clrMapOvr>
    <a:masterClrMapping/>
  </p:clrMapOvr>
  <mc:AlternateContent xmlns:mc="http://schemas.openxmlformats.org/markup-compatibility/2006" xmlns:p14="http://schemas.microsoft.com/office/powerpoint/2010/main">
    <mc:Choice Requires="p14">
      <p:transition spd="slow" p14:dur="2000" advTm="98776"/>
    </mc:Choice>
    <mc:Fallback xmlns="">
      <p:transition spd="slow" advTm="9877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FF00"/>
                </a:solidFill>
              </a:rPr>
              <a:t>İLGİ KISMININ DOĞRU KULLANIMI</a:t>
            </a:r>
            <a:endParaRPr lang="tr-TR" dirty="0">
              <a:solidFill>
                <a:srgbClr val="FFFF00"/>
              </a:solidFill>
            </a:endParaRPr>
          </a:p>
        </p:txBody>
      </p:sp>
      <p:pic>
        <p:nvPicPr>
          <p:cNvPr id="1433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14608" y="2581055"/>
            <a:ext cx="10108504" cy="3746131"/>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3FEBB357-8D08-4F97-ADE8-828678CB3ADA}" type="slidenum">
              <a:rPr lang="tr-TR" smtClean="0"/>
              <a:t>35</a:t>
            </a:fld>
            <a:endParaRPr lang="tr-TR"/>
          </a:p>
        </p:txBody>
      </p:sp>
    </p:spTree>
    <p:extLst>
      <p:ext uri="{BB962C8B-B14F-4D97-AF65-F5344CB8AC3E}">
        <p14:creationId xmlns:p14="http://schemas.microsoft.com/office/powerpoint/2010/main" val="2773934124"/>
      </p:ext>
    </p:extLst>
  </p:cSld>
  <p:clrMapOvr>
    <a:masterClrMapping/>
  </p:clrMapOvr>
  <mc:AlternateContent xmlns:mc="http://schemas.openxmlformats.org/markup-compatibility/2006" xmlns:p14="http://schemas.microsoft.com/office/powerpoint/2010/main">
    <mc:Choice Requires="p14">
      <p:transition spd="slow" p14:dur="2000" advTm="51294"/>
    </mc:Choice>
    <mc:Fallback xmlns="">
      <p:transition spd="slow" advTm="51294"/>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FF00"/>
                </a:solidFill>
              </a:rPr>
              <a:t>İLGİ KISMININ DOĞRU KULLANIMI</a:t>
            </a:r>
            <a:endParaRPr lang="tr-TR"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6927" y="2124030"/>
            <a:ext cx="10371550" cy="1445887"/>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89348" y="3826937"/>
            <a:ext cx="10258817" cy="1523217"/>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3FEBB357-8D08-4F97-ADE8-828678CB3ADA}" type="slidenum">
              <a:rPr lang="tr-TR" smtClean="0"/>
              <a:t>36</a:t>
            </a:fld>
            <a:endParaRPr lang="tr-TR"/>
          </a:p>
        </p:txBody>
      </p:sp>
    </p:spTree>
    <p:extLst>
      <p:ext uri="{BB962C8B-B14F-4D97-AF65-F5344CB8AC3E}">
        <p14:creationId xmlns:p14="http://schemas.microsoft.com/office/powerpoint/2010/main" val="4003540067"/>
      </p:ext>
    </p:extLst>
  </p:cSld>
  <p:clrMapOvr>
    <a:masterClrMapping/>
  </p:clrMapOvr>
  <mc:AlternateContent xmlns:mc="http://schemas.openxmlformats.org/markup-compatibility/2006" xmlns:p14="http://schemas.microsoft.com/office/powerpoint/2010/main">
    <mc:Choice Requires="p14">
      <p:transition spd="slow" p14:dur="2000" advTm="41310"/>
    </mc:Choice>
    <mc:Fallback xmlns="">
      <p:transition spd="slow" advTm="41310"/>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FF00"/>
                </a:solidFill>
              </a:rPr>
              <a:t>İLGİ KISMININ DOĞRU KULLANIMI</a:t>
            </a:r>
            <a:endParaRPr lang="tr-TR" dirty="0"/>
          </a:p>
        </p:txBody>
      </p:sp>
      <p:pic>
        <p:nvPicPr>
          <p:cNvPr id="16387"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27134" y="1966586"/>
            <a:ext cx="10308921" cy="442168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Slayt Numarası Yer Tutucusu 5"/>
          <p:cNvSpPr>
            <a:spLocks noGrp="1"/>
          </p:cNvSpPr>
          <p:nvPr>
            <p:ph type="sldNum" sz="quarter" idx="12"/>
          </p:nvPr>
        </p:nvSpPr>
        <p:spPr/>
        <p:txBody>
          <a:bodyPr/>
          <a:lstStyle/>
          <a:p>
            <a:fld id="{3FEBB357-8D08-4F97-ADE8-828678CB3ADA}" type="slidenum">
              <a:rPr lang="tr-TR" smtClean="0"/>
              <a:t>37</a:t>
            </a:fld>
            <a:endParaRPr lang="tr-TR"/>
          </a:p>
        </p:txBody>
      </p:sp>
    </p:spTree>
    <p:extLst>
      <p:ext uri="{BB962C8B-B14F-4D97-AF65-F5344CB8AC3E}">
        <p14:creationId xmlns:p14="http://schemas.microsoft.com/office/powerpoint/2010/main" val="3388901486"/>
      </p:ext>
    </p:extLst>
  </p:cSld>
  <p:clrMapOvr>
    <a:masterClrMapping/>
  </p:clrMapOvr>
  <mc:AlternateContent xmlns:mc="http://schemas.openxmlformats.org/markup-compatibility/2006" xmlns:p14="http://schemas.microsoft.com/office/powerpoint/2010/main">
    <mc:Choice Requires="p14">
      <p:transition spd="slow" p14:dur="2000" advTm="81915"/>
    </mc:Choice>
    <mc:Fallback xmlns="">
      <p:transition spd="slow" advTm="81915"/>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913795" y="623668"/>
            <a:ext cx="10353761" cy="1326321"/>
          </a:xfrm>
        </p:spPr>
        <p:txBody>
          <a:bodyPr/>
          <a:lstStyle/>
          <a:p>
            <a:r>
              <a:rPr lang="tr-TR" dirty="0">
                <a:solidFill>
                  <a:srgbClr val="FFFF00"/>
                </a:solidFill>
              </a:rPr>
              <a:t>İLGİ KISMININ DOĞRU KULLANIMI</a:t>
            </a:r>
            <a:endParaRPr lang="tr-TR" dirty="0"/>
          </a:p>
        </p:txBody>
      </p:sp>
      <p:sp>
        <p:nvSpPr>
          <p:cNvPr id="3" name="İçerik Yer Tutucusu 2"/>
          <p:cNvSpPr>
            <a:spLocks noGrp="1"/>
          </p:cNvSpPr>
          <p:nvPr>
            <p:ph idx="1"/>
          </p:nvPr>
        </p:nvSpPr>
        <p:spPr/>
        <p:txBody>
          <a:bodyPr/>
          <a:lstStyle/>
          <a:p>
            <a:endParaRPr lang="tr-TR"/>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1769" y="1947863"/>
            <a:ext cx="10496811" cy="430262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3FEBB357-8D08-4F97-ADE8-828678CB3ADA}" type="slidenum">
              <a:rPr lang="tr-TR" smtClean="0"/>
              <a:t>38</a:t>
            </a:fld>
            <a:endParaRPr lang="tr-TR"/>
          </a:p>
        </p:txBody>
      </p:sp>
    </p:spTree>
    <p:extLst>
      <p:ext uri="{BB962C8B-B14F-4D97-AF65-F5344CB8AC3E}">
        <p14:creationId xmlns:p14="http://schemas.microsoft.com/office/powerpoint/2010/main" val="4252207701"/>
      </p:ext>
    </p:extLst>
  </p:cSld>
  <p:clrMapOvr>
    <a:masterClrMapping/>
  </p:clrMapOvr>
  <mc:AlternateContent xmlns:mc="http://schemas.openxmlformats.org/markup-compatibility/2006" xmlns:p14="http://schemas.microsoft.com/office/powerpoint/2010/main">
    <mc:Choice Requires="p14">
      <p:transition spd="slow" p14:dur="2000" advTm="28752"/>
    </mc:Choice>
    <mc:Fallback xmlns="">
      <p:transition spd="slow" advTm="28752"/>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FF00"/>
                </a:solidFill>
              </a:rPr>
              <a:t>İLGİ KISMININ DOĞRU KULLANIMI</a:t>
            </a:r>
            <a:endParaRPr lang="tr-TR" dirty="0"/>
          </a:p>
        </p:txBody>
      </p:sp>
      <p:pic>
        <p:nvPicPr>
          <p:cNvPr id="1843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52186" y="1703540"/>
            <a:ext cx="10471759" cy="489767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3FEBB357-8D08-4F97-ADE8-828678CB3ADA}" type="slidenum">
              <a:rPr lang="tr-TR" smtClean="0"/>
              <a:t>39</a:t>
            </a:fld>
            <a:endParaRPr lang="tr-TR"/>
          </a:p>
        </p:txBody>
      </p:sp>
    </p:spTree>
    <p:extLst>
      <p:ext uri="{BB962C8B-B14F-4D97-AF65-F5344CB8AC3E}">
        <p14:creationId xmlns:p14="http://schemas.microsoft.com/office/powerpoint/2010/main" val="3878051815"/>
      </p:ext>
    </p:extLst>
  </p:cSld>
  <p:clrMapOvr>
    <a:masterClrMapping/>
  </p:clrMapOvr>
  <mc:AlternateContent xmlns:mc="http://schemas.openxmlformats.org/markup-compatibility/2006" xmlns:p14="http://schemas.microsoft.com/office/powerpoint/2010/main">
    <mc:Choice Requires="p14">
      <p:transition spd="slow" p14:dur="2000" advTm="794"/>
    </mc:Choice>
    <mc:Fallback xmlns="">
      <p:transition spd="slow" advTm="794"/>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FF00"/>
                </a:solidFill>
              </a:rPr>
              <a:t>Resmî yazışmalarda sıklıkla yapılan hatalar </a:t>
            </a:r>
          </a:p>
        </p:txBody>
      </p:sp>
      <p:sp>
        <p:nvSpPr>
          <p:cNvPr id="3" name="İçerik Yer Tutucusu 2"/>
          <p:cNvSpPr>
            <a:spLocks noGrp="1"/>
          </p:cNvSpPr>
          <p:nvPr>
            <p:ph idx="1"/>
          </p:nvPr>
        </p:nvSpPr>
        <p:spPr/>
        <p:txBody>
          <a:bodyPr>
            <a:normAutofit/>
          </a:bodyPr>
          <a:lstStyle/>
          <a:p>
            <a:pPr>
              <a:buBlip>
                <a:blip r:embed="rId2"/>
              </a:buBlip>
            </a:pPr>
            <a:r>
              <a:rPr lang="tr-TR" dirty="0" smtClean="0">
                <a:solidFill>
                  <a:srgbClr val="FFFF00"/>
                </a:solidFill>
              </a:rPr>
              <a:t>Arz </a:t>
            </a:r>
            <a:r>
              <a:rPr lang="tr-TR" dirty="0">
                <a:solidFill>
                  <a:srgbClr val="FFFF00"/>
                </a:solidFill>
              </a:rPr>
              <a:t>ve Rica İbarelerinin Kullanımında; - Muhatap Alanında Parantez İçerisinde “(…)”Yer Alan İdareye/Birime Göre Karar Verilmesi - İmza Yetkisinin Devredildiği Durumlarda adına “a.” İmzalama İşlemi Gerçekleştirilen Makamın Yerine İmza Atan Yöneticinin Hiyerarşik Durumuna Göre Karar Verilmesi </a:t>
            </a:r>
            <a:endParaRPr lang="tr-TR" dirty="0" smtClean="0">
              <a:solidFill>
                <a:srgbClr val="FFFF00"/>
              </a:solidFill>
            </a:endParaRPr>
          </a:p>
          <a:p>
            <a:pPr>
              <a:buBlip>
                <a:blip r:embed="rId2"/>
              </a:buBlip>
            </a:pPr>
            <a:r>
              <a:rPr lang="tr-TR" dirty="0" smtClean="0">
                <a:solidFill>
                  <a:srgbClr val="FFFF00"/>
                </a:solidFill>
              </a:rPr>
              <a:t>Ek </a:t>
            </a:r>
            <a:r>
              <a:rPr lang="tr-TR" dirty="0">
                <a:solidFill>
                  <a:srgbClr val="FFFF00"/>
                </a:solidFill>
              </a:rPr>
              <a:t>ve Dağıtım Alanında Liste Yapılmadığından Belgenin 2. Sayfaya </a:t>
            </a:r>
            <a:r>
              <a:rPr lang="tr-TR" dirty="0" smtClean="0">
                <a:solidFill>
                  <a:srgbClr val="FFFF00"/>
                </a:solidFill>
              </a:rPr>
              <a:t>Taşması</a:t>
            </a:r>
          </a:p>
          <a:p>
            <a:pPr>
              <a:buBlip>
                <a:blip r:embed="rId2"/>
              </a:buBlip>
            </a:pPr>
            <a:r>
              <a:rPr lang="tr-TR" dirty="0" smtClean="0">
                <a:solidFill>
                  <a:srgbClr val="FFFF00"/>
                </a:solidFill>
              </a:rPr>
              <a:t>Belgenin </a:t>
            </a:r>
            <a:r>
              <a:rPr lang="tr-TR" dirty="0">
                <a:solidFill>
                  <a:srgbClr val="FFFF00"/>
                </a:solidFill>
              </a:rPr>
              <a:t>Üstverisinde Yer Alan Bilgilerle Belgenin Görüntüsünde Yer Alan Bilgilerin Farklılık Göstermesi • Belge Görüntüsünde Yanlış Tarih ve Sayıya Yer Verilmesi veya Hiç Yer Verilmemesi </a:t>
            </a:r>
          </a:p>
        </p:txBody>
      </p:sp>
      <p:sp>
        <p:nvSpPr>
          <p:cNvPr id="4" name="Slayt Numarası Yer Tutucusu 3"/>
          <p:cNvSpPr>
            <a:spLocks noGrp="1"/>
          </p:cNvSpPr>
          <p:nvPr>
            <p:ph type="sldNum" sz="quarter" idx="12"/>
          </p:nvPr>
        </p:nvSpPr>
        <p:spPr/>
        <p:txBody>
          <a:bodyPr/>
          <a:lstStyle/>
          <a:p>
            <a:fld id="{3FEBB357-8D08-4F97-ADE8-828678CB3ADA}" type="slidenum">
              <a:rPr lang="tr-TR" smtClean="0"/>
              <a:t>4</a:t>
            </a:fld>
            <a:endParaRPr lang="tr-TR"/>
          </a:p>
        </p:txBody>
      </p:sp>
    </p:spTree>
    <p:extLst>
      <p:ext uri="{BB962C8B-B14F-4D97-AF65-F5344CB8AC3E}">
        <p14:creationId xmlns:p14="http://schemas.microsoft.com/office/powerpoint/2010/main" val="2729797990"/>
      </p:ext>
    </p:extLst>
  </p:cSld>
  <p:clrMapOvr>
    <a:masterClrMapping/>
  </p:clrMapOvr>
  <mc:AlternateContent xmlns:mc="http://schemas.openxmlformats.org/markup-compatibility/2006" xmlns:p14="http://schemas.microsoft.com/office/powerpoint/2010/main">
    <mc:Choice Requires="p14">
      <p:transition spd="slow" p14:dur="2000" advTm="53026"/>
    </mc:Choice>
    <mc:Fallback xmlns="">
      <p:transition spd="slow" advTm="53026"/>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FF00"/>
                </a:solidFill>
              </a:rPr>
              <a:t>Metin BÖLÜMÜNDE DİKKAT EDİLMESİ GEREKENLER</a:t>
            </a:r>
            <a:endParaRPr lang="tr-TR" dirty="0">
              <a:solidFill>
                <a:srgbClr val="FFFF00"/>
              </a:solidFill>
            </a:endParaRPr>
          </a:p>
        </p:txBody>
      </p:sp>
      <p:sp>
        <p:nvSpPr>
          <p:cNvPr id="3" name="İçerik Yer Tutucusu 2"/>
          <p:cNvSpPr>
            <a:spLocks noGrp="1"/>
          </p:cNvSpPr>
          <p:nvPr>
            <p:ph idx="1"/>
          </p:nvPr>
        </p:nvSpPr>
        <p:spPr/>
        <p:txBody>
          <a:bodyPr>
            <a:normAutofit fontScale="85000" lnSpcReduction="20000"/>
          </a:bodyPr>
          <a:lstStyle/>
          <a:p>
            <a:pPr marL="0" indent="0">
              <a:buNone/>
            </a:pPr>
            <a:r>
              <a:rPr lang="tr-TR" dirty="0">
                <a:solidFill>
                  <a:srgbClr val="FFFF00"/>
                </a:solidFill>
              </a:rPr>
              <a:t>Resmî yazılarda esas unsuru teşkil eden ve muhatabın bilgilendirildiği kısım metindir. Metin, aşağıdaki hususlar dikkate alınarak hazırlanmalıdır: </a:t>
            </a:r>
            <a:endParaRPr lang="tr-TR" dirty="0" smtClean="0">
              <a:solidFill>
                <a:srgbClr val="FFFF00"/>
              </a:solidFill>
            </a:endParaRPr>
          </a:p>
          <a:p>
            <a:pPr>
              <a:buFont typeface="Wingdings" pitchFamily="2" charset="2"/>
              <a:buChar char="Ø"/>
            </a:pPr>
            <a:r>
              <a:rPr lang="tr-TR" dirty="0" smtClean="0">
                <a:solidFill>
                  <a:srgbClr val="FFFF00"/>
                </a:solidFill>
              </a:rPr>
              <a:t>Açık</a:t>
            </a:r>
            <a:r>
              <a:rPr lang="tr-TR" dirty="0">
                <a:solidFill>
                  <a:srgbClr val="FFFF00"/>
                </a:solidFill>
              </a:rPr>
              <a:t>, anlaşılabilir, kısa ve olabildiğince öz anlatım benimsenmeli, </a:t>
            </a:r>
          </a:p>
          <a:p>
            <a:pPr>
              <a:buFont typeface="Wingdings" pitchFamily="2" charset="2"/>
              <a:buChar char="Ø"/>
            </a:pPr>
            <a:r>
              <a:rPr lang="tr-TR" dirty="0" smtClean="0">
                <a:solidFill>
                  <a:srgbClr val="FFFF00"/>
                </a:solidFill>
              </a:rPr>
              <a:t>Herkesçe </a:t>
            </a:r>
            <a:r>
              <a:rPr lang="tr-TR" dirty="0">
                <a:solidFill>
                  <a:srgbClr val="FFFF00"/>
                </a:solidFill>
              </a:rPr>
              <a:t>bilinen Türkçe kelimeler tercih edilmeli, </a:t>
            </a:r>
            <a:endParaRPr lang="tr-TR" dirty="0" smtClean="0">
              <a:solidFill>
                <a:srgbClr val="FFFF00"/>
              </a:solidFill>
            </a:endParaRPr>
          </a:p>
          <a:p>
            <a:pPr>
              <a:buFont typeface="Wingdings" pitchFamily="2" charset="2"/>
              <a:buChar char="Ø"/>
            </a:pPr>
            <a:r>
              <a:rPr lang="tr-TR" dirty="0" smtClean="0">
                <a:solidFill>
                  <a:srgbClr val="FFFF00"/>
                </a:solidFill>
              </a:rPr>
              <a:t>Türkçe </a:t>
            </a:r>
            <a:r>
              <a:rPr lang="tr-TR" dirty="0">
                <a:solidFill>
                  <a:srgbClr val="FFFF00"/>
                </a:solidFill>
              </a:rPr>
              <a:t>dil bilgisi ve yazım kurallarına uygunluk sağlanmalı (Türk Dil Kurumu Sözlüğü ve Yazım Kılavuzu dikkate alınmalı), </a:t>
            </a:r>
            <a:endParaRPr lang="tr-TR" dirty="0" smtClean="0">
              <a:solidFill>
                <a:srgbClr val="FFFF00"/>
              </a:solidFill>
            </a:endParaRPr>
          </a:p>
          <a:p>
            <a:pPr>
              <a:buFont typeface="Wingdings" pitchFamily="2" charset="2"/>
              <a:buChar char="Ø"/>
            </a:pPr>
            <a:r>
              <a:rPr lang="tr-TR" dirty="0" smtClean="0">
                <a:solidFill>
                  <a:srgbClr val="FFFF00"/>
                </a:solidFill>
              </a:rPr>
              <a:t>Sebep-sonuç </a:t>
            </a:r>
            <a:r>
              <a:rPr lang="tr-TR" dirty="0">
                <a:solidFill>
                  <a:srgbClr val="FFFF00"/>
                </a:solidFill>
              </a:rPr>
              <a:t>ilişkisi oluşturulmalı (belgeyi imzalayacak yetkili makam veya makamlar ikna edilebilmeli), </a:t>
            </a:r>
            <a:endParaRPr lang="tr-TR" dirty="0" smtClean="0">
              <a:solidFill>
                <a:srgbClr val="FFFF00"/>
              </a:solidFill>
            </a:endParaRPr>
          </a:p>
          <a:p>
            <a:pPr>
              <a:buFont typeface="Wingdings" pitchFamily="2" charset="2"/>
              <a:buChar char="Ø"/>
            </a:pPr>
            <a:r>
              <a:rPr lang="tr-TR" dirty="0" smtClean="0">
                <a:solidFill>
                  <a:srgbClr val="FFFF00"/>
                </a:solidFill>
              </a:rPr>
              <a:t>Metin </a:t>
            </a:r>
            <a:r>
              <a:rPr lang="tr-TR" dirty="0">
                <a:solidFill>
                  <a:srgbClr val="FFFF00"/>
                </a:solidFill>
              </a:rPr>
              <a:t>içerisinde şahsileştirilmiş anlatımdan kaçınılmalıdır. Bu sebeple, cümle sonları (metnin son cümlesi hariç) -dır/-dir/-dur/-dür/-tır/-tir/-tur/-tür eklerinden uygun olanı ile bitirilmelidir. Böylelikle kurumsal bir ifade sağlanmış olacaktır:</a:t>
            </a:r>
          </a:p>
        </p:txBody>
      </p:sp>
      <p:sp>
        <p:nvSpPr>
          <p:cNvPr id="4" name="Slayt Numarası Yer Tutucusu 3"/>
          <p:cNvSpPr>
            <a:spLocks noGrp="1"/>
          </p:cNvSpPr>
          <p:nvPr>
            <p:ph type="sldNum" sz="quarter" idx="12"/>
          </p:nvPr>
        </p:nvSpPr>
        <p:spPr/>
        <p:txBody>
          <a:bodyPr/>
          <a:lstStyle/>
          <a:p>
            <a:fld id="{3FEBB357-8D08-4F97-ADE8-828678CB3ADA}" type="slidenum">
              <a:rPr lang="tr-TR" smtClean="0"/>
              <a:t>40</a:t>
            </a:fld>
            <a:endParaRPr lang="tr-TR"/>
          </a:p>
        </p:txBody>
      </p:sp>
    </p:spTree>
    <p:custDataLst>
      <p:tags r:id="rId1"/>
    </p:custDataLst>
    <p:extLst>
      <p:ext uri="{BB962C8B-B14F-4D97-AF65-F5344CB8AC3E}">
        <p14:creationId xmlns:p14="http://schemas.microsoft.com/office/powerpoint/2010/main" val="677137552"/>
      </p:ext>
    </p:extLst>
  </p:cSld>
  <p:clrMapOvr>
    <a:masterClrMapping/>
  </p:clrMapOvr>
  <mc:AlternateContent xmlns:mc="http://schemas.openxmlformats.org/markup-compatibility/2006" xmlns:p14="http://schemas.microsoft.com/office/powerpoint/2010/main">
    <mc:Choice Requires="p14">
      <p:transition spd="slow" p14:dur="2000" advTm="128451"/>
    </mc:Choice>
    <mc:Fallback xmlns="">
      <p:transition spd="slow" advTm="12845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FF00"/>
                </a:solidFill>
              </a:rPr>
              <a:t>Metin BÖLÜMÜNDE DİKKAT EDİLMESİ GEREKENLER</a:t>
            </a:r>
            <a:endParaRPr lang="tr-TR" dirty="0">
              <a:solidFill>
                <a:srgbClr val="FFFF00"/>
              </a:solidFill>
            </a:endParaRPr>
          </a:p>
        </p:txBody>
      </p:sp>
      <p:pic>
        <p:nvPicPr>
          <p:cNvPr id="1945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02290" y="2091847"/>
            <a:ext cx="10008295" cy="4158641"/>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3FEBB357-8D08-4F97-ADE8-828678CB3ADA}" type="slidenum">
              <a:rPr lang="tr-TR" smtClean="0"/>
              <a:t>41</a:t>
            </a:fld>
            <a:endParaRPr lang="tr-TR"/>
          </a:p>
        </p:txBody>
      </p:sp>
    </p:spTree>
    <p:extLst>
      <p:ext uri="{BB962C8B-B14F-4D97-AF65-F5344CB8AC3E}">
        <p14:creationId xmlns:p14="http://schemas.microsoft.com/office/powerpoint/2010/main" val="2664630511"/>
      </p:ext>
    </p:extLst>
  </p:cSld>
  <p:clrMapOvr>
    <a:masterClrMapping/>
  </p:clrMapOvr>
  <mc:AlternateContent xmlns:mc="http://schemas.openxmlformats.org/markup-compatibility/2006" xmlns:p14="http://schemas.microsoft.com/office/powerpoint/2010/main">
    <mc:Choice Requires="p14">
      <p:transition spd="slow" p14:dur="2000" advTm="73443"/>
    </mc:Choice>
    <mc:Fallback xmlns="">
      <p:transition spd="slow" advTm="73443"/>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FF00"/>
                </a:solidFill>
              </a:rPr>
              <a:t>METİN SONUNDA ARZ/RİCA KULLANIMI</a:t>
            </a:r>
            <a:endParaRPr lang="tr-TR" dirty="0">
              <a:solidFill>
                <a:srgbClr val="FFFF00"/>
              </a:solidFill>
            </a:endParaRPr>
          </a:p>
        </p:txBody>
      </p:sp>
      <p:sp>
        <p:nvSpPr>
          <p:cNvPr id="3" name="İçerik Yer Tutucusu 2"/>
          <p:cNvSpPr>
            <a:spLocks noGrp="1"/>
          </p:cNvSpPr>
          <p:nvPr>
            <p:ph idx="1"/>
          </p:nvPr>
        </p:nvSpPr>
        <p:spPr/>
        <p:txBody>
          <a:bodyPr>
            <a:normAutofit fontScale="77500" lnSpcReduction="20000"/>
          </a:bodyPr>
          <a:lstStyle/>
          <a:p>
            <a:pPr>
              <a:buFont typeface="Wingdings" pitchFamily="2" charset="2"/>
              <a:buChar char="Ø"/>
            </a:pPr>
            <a:r>
              <a:rPr lang="tr-TR" dirty="0">
                <a:solidFill>
                  <a:srgbClr val="FFFF00"/>
                </a:solidFill>
              </a:rPr>
              <a:t>Hiyerarşi yönünden alt makamlarla yapılan yazışmalar “Rica ederim.”, üst ve aynı düzeydeki makamlarla yapılan yazışmalar “Arz ederim.” ibaresiyle bitirilmelidir. </a:t>
            </a:r>
            <a:endParaRPr lang="tr-TR" dirty="0" smtClean="0">
              <a:solidFill>
                <a:srgbClr val="FFFF00"/>
              </a:solidFill>
            </a:endParaRPr>
          </a:p>
          <a:p>
            <a:pPr>
              <a:buFont typeface="Wingdings" pitchFamily="2" charset="2"/>
              <a:buChar char="Ø"/>
            </a:pPr>
            <a:r>
              <a:rPr lang="tr-TR" dirty="0" smtClean="0">
                <a:solidFill>
                  <a:srgbClr val="FFFF00"/>
                </a:solidFill>
              </a:rPr>
              <a:t> </a:t>
            </a:r>
            <a:r>
              <a:rPr lang="tr-TR" dirty="0">
                <a:solidFill>
                  <a:srgbClr val="FFFF00"/>
                </a:solidFill>
              </a:rPr>
              <a:t>Üst, aynı düzey ve alt makamlara birlikte dağıtımlı olarak yapılan yazışmalar “Arz ve rica ederim.” veya “Arz/rica ederim.” ibaresiyle bitirilmelidir. </a:t>
            </a:r>
            <a:endParaRPr lang="tr-TR" dirty="0" smtClean="0">
              <a:solidFill>
                <a:srgbClr val="FFFF00"/>
              </a:solidFill>
            </a:endParaRPr>
          </a:p>
          <a:p>
            <a:pPr>
              <a:buFont typeface="Wingdings" pitchFamily="2" charset="2"/>
              <a:buChar char="Ø"/>
            </a:pPr>
            <a:r>
              <a:rPr lang="tr-TR" dirty="0" smtClean="0">
                <a:solidFill>
                  <a:srgbClr val="FFFF00"/>
                </a:solidFill>
              </a:rPr>
              <a:t> </a:t>
            </a:r>
            <a:r>
              <a:rPr lang="tr-TR" dirty="0">
                <a:solidFill>
                  <a:srgbClr val="FFFF00"/>
                </a:solidFill>
              </a:rPr>
              <a:t>Belge, imza yetkisini devreden makam adına “a.” imzalandığında, yetkiyi devreden makamın hiyerarşik durumuna göre arz ve/veya rica ibarelerinden uygun olanıyla bitirilmelidir. </a:t>
            </a:r>
            <a:r>
              <a:rPr lang="tr-TR" dirty="0" smtClean="0">
                <a:solidFill>
                  <a:srgbClr val="FFFF00"/>
                </a:solidFill>
              </a:rPr>
              <a:t>•</a:t>
            </a:r>
          </a:p>
          <a:p>
            <a:pPr>
              <a:buFont typeface="Wingdings" pitchFamily="2" charset="2"/>
              <a:buChar char="Ø"/>
            </a:pPr>
            <a:r>
              <a:rPr lang="tr-TR" dirty="0" smtClean="0">
                <a:solidFill>
                  <a:srgbClr val="FFFF00"/>
                </a:solidFill>
              </a:rPr>
              <a:t> </a:t>
            </a:r>
            <a:r>
              <a:rPr lang="tr-TR" dirty="0">
                <a:solidFill>
                  <a:srgbClr val="FFFF00"/>
                </a:solidFill>
              </a:rPr>
              <a:t>İdarelerin kamu niteliği olmayan tüzel kişilikler ile yaptıkları yazışmalar “Rica ederim.” ibaresiyle bitirilmelidir. • </a:t>
            </a:r>
            <a:endParaRPr lang="tr-TR" dirty="0" smtClean="0">
              <a:solidFill>
                <a:srgbClr val="FFFF00"/>
              </a:solidFill>
            </a:endParaRPr>
          </a:p>
          <a:p>
            <a:pPr>
              <a:buFont typeface="Wingdings" pitchFamily="2" charset="2"/>
              <a:buChar char="Ø"/>
            </a:pPr>
            <a:r>
              <a:rPr lang="tr-TR" dirty="0" smtClean="0">
                <a:solidFill>
                  <a:srgbClr val="FFFF00"/>
                </a:solidFill>
              </a:rPr>
              <a:t>İdare </a:t>
            </a:r>
            <a:r>
              <a:rPr lang="tr-TR" dirty="0">
                <a:solidFill>
                  <a:srgbClr val="FFFF00"/>
                </a:solidFill>
              </a:rPr>
              <a:t>içerisinde hiyerarşi yönünden aynı düzeyde yer alan birimler arasında yapılan yazışmalar, “Arz ederim.” ibaresiyle bitirilmelidir. (Örneğin; Teftiş Kurulu Başkanlığı – Personel Genel Müdürlüğü vb.) </a:t>
            </a:r>
            <a:endParaRPr lang="tr-TR" dirty="0" smtClean="0">
              <a:solidFill>
                <a:srgbClr val="FFFF00"/>
              </a:solidFill>
            </a:endParaRPr>
          </a:p>
          <a:p>
            <a:pPr>
              <a:buFont typeface="Wingdings" pitchFamily="2" charset="2"/>
              <a:buChar char="Ø"/>
            </a:pPr>
            <a:r>
              <a:rPr lang="tr-TR" dirty="0" smtClean="0">
                <a:solidFill>
                  <a:srgbClr val="FFFF00"/>
                </a:solidFill>
              </a:rPr>
              <a:t> </a:t>
            </a:r>
            <a:r>
              <a:rPr lang="tr-TR" dirty="0">
                <a:solidFill>
                  <a:srgbClr val="FFFF00"/>
                </a:solidFill>
              </a:rPr>
              <a:t>Muhatap kısmında ikinci satırda parantez içerisinde birim veya idare ismi belirtilen yazışmalar, birinci satırda yer alan muhatap idare dikkate alınarak arz veya rica ibarelerinden uygun olanı ile bitirilmelidir:</a:t>
            </a:r>
          </a:p>
        </p:txBody>
      </p:sp>
      <p:sp>
        <p:nvSpPr>
          <p:cNvPr id="4" name="Slayt Numarası Yer Tutucusu 3"/>
          <p:cNvSpPr>
            <a:spLocks noGrp="1"/>
          </p:cNvSpPr>
          <p:nvPr>
            <p:ph type="sldNum" sz="quarter" idx="12"/>
          </p:nvPr>
        </p:nvSpPr>
        <p:spPr/>
        <p:txBody>
          <a:bodyPr/>
          <a:lstStyle/>
          <a:p>
            <a:fld id="{3FEBB357-8D08-4F97-ADE8-828678CB3ADA}" type="slidenum">
              <a:rPr lang="tr-TR" smtClean="0"/>
              <a:t>42</a:t>
            </a:fld>
            <a:endParaRPr lang="tr-TR"/>
          </a:p>
        </p:txBody>
      </p:sp>
    </p:spTree>
    <p:custDataLst>
      <p:tags r:id="rId1"/>
    </p:custDataLst>
    <p:extLst>
      <p:ext uri="{BB962C8B-B14F-4D97-AF65-F5344CB8AC3E}">
        <p14:creationId xmlns:p14="http://schemas.microsoft.com/office/powerpoint/2010/main" val="2500844593"/>
      </p:ext>
    </p:extLst>
  </p:cSld>
  <p:clrMapOvr>
    <a:masterClrMapping/>
  </p:clrMapOvr>
  <mc:AlternateContent xmlns:mc="http://schemas.openxmlformats.org/markup-compatibility/2006" xmlns:p14="http://schemas.microsoft.com/office/powerpoint/2010/main">
    <mc:Choice Requires="p14">
      <p:transition spd="slow" p14:dur="2000" advTm="179052"/>
    </mc:Choice>
    <mc:Fallback xmlns="">
      <p:transition spd="slow" advTm="17905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FF00"/>
                </a:solidFill>
              </a:rPr>
              <a:t>METİN SONUNDA ARZ/RİCA KULLANIMI</a:t>
            </a:r>
            <a:endParaRPr lang="tr-TR" dirty="0">
              <a:solidFill>
                <a:srgbClr val="FFFF00"/>
              </a:solidFill>
            </a:endParaRPr>
          </a:p>
        </p:txBody>
      </p:sp>
      <p:pic>
        <p:nvPicPr>
          <p:cNvPr id="2048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65129" y="1691014"/>
            <a:ext cx="9582411" cy="443421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3FEBB357-8D08-4F97-ADE8-828678CB3ADA}" type="slidenum">
              <a:rPr lang="tr-TR" smtClean="0"/>
              <a:t>43</a:t>
            </a:fld>
            <a:endParaRPr lang="tr-TR"/>
          </a:p>
        </p:txBody>
      </p:sp>
    </p:spTree>
    <p:extLst>
      <p:ext uri="{BB962C8B-B14F-4D97-AF65-F5344CB8AC3E}">
        <p14:creationId xmlns:p14="http://schemas.microsoft.com/office/powerpoint/2010/main" val="928996526"/>
      </p:ext>
    </p:extLst>
  </p:cSld>
  <p:clrMapOvr>
    <a:masterClrMapping/>
  </p:clrMapOvr>
  <mc:AlternateContent xmlns:mc="http://schemas.openxmlformats.org/markup-compatibility/2006" xmlns:p14="http://schemas.microsoft.com/office/powerpoint/2010/main">
    <mc:Choice Requires="p14">
      <p:transition spd="slow" p14:dur="2000" advTm="37795"/>
    </mc:Choice>
    <mc:Fallback xmlns="">
      <p:transition spd="slow" advTm="37795"/>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solidFill>
                  <a:srgbClr val="FFFF00"/>
                </a:solidFill>
              </a:rPr>
              <a:t>AST-ÜST İLİŞKİSİNİN TANIMLANAMADIĞI DURUMLARDA «ARZ EDERİM» İFADESİNİN KULLANILMASI</a:t>
            </a:r>
            <a:endParaRPr lang="tr-TR" dirty="0">
              <a:solidFill>
                <a:srgbClr val="FFFF00"/>
              </a:solidFill>
            </a:endParaRPr>
          </a:p>
        </p:txBody>
      </p:sp>
      <p:sp>
        <p:nvSpPr>
          <p:cNvPr id="3" name="İçerik Yer Tutucusu 2"/>
          <p:cNvSpPr>
            <a:spLocks noGrp="1"/>
          </p:cNvSpPr>
          <p:nvPr>
            <p:ph idx="1"/>
          </p:nvPr>
        </p:nvSpPr>
        <p:spPr/>
        <p:txBody>
          <a:bodyPr/>
          <a:lstStyle/>
          <a:p>
            <a:pPr marL="0" indent="0" algn="just">
              <a:buNone/>
            </a:pPr>
            <a:r>
              <a:rPr lang="tr-TR" dirty="0">
                <a:solidFill>
                  <a:srgbClr val="FFFF00"/>
                </a:solidFill>
              </a:rPr>
              <a:t>Resmî yazışmaların metin sonunda kullanılan “arz” ve “rica” ibarelerinin belirlenmesinde muhatap idare üst yöneticisinin ek göstergesinin, protokolün ve hiyerarşinin esas alınması gibi idarelerce geliştirilen farklı yöntemler ve süreçler bulunmaktadır. “Arz” ve “rica” ibarelerinin tercih edilmesinde mevzuatla veya farklı hususlarca net olarak hiyerarşi yönünden ast-üst ilişkisinin tanımlanmadığı durumlarda metin sonunun “arz ederim” ifadesi ile bitirilmesi uygun olacaktır. Böylelikle söz konusu ifade, resmî yazı içeriğinin önüne geçmeyerek iş ve </a:t>
            </a:r>
            <a:r>
              <a:rPr lang="tr-TR" dirty="0" smtClean="0">
                <a:solidFill>
                  <a:srgbClr val="FFFF00"/>
                </a:solidFill>
              </a:rPr>
              <a:t>işlemlerin </a:t>
            </a:r>
            <a:r>
              <a:rPr lang="tr-TR" dirty="0">
                <a:solidFill>
                  <a:srgbClr val="FFFF00"/>
                </a:solidFill>
              </a:rPr>
              <a:t>hızlıca yürütülmesi </a:t>
            </a:r>
            <a:r>
              <a:rPr lang="tr-TR" dirty="0" smtClean="0">
                <a:solidFill>
                  <a:srgbClr val="FFFF00"/>
                </a:solidFill>
              </a:rPr>
              <a:t>sağlanmış </a:t>
            </a:r>
            <a:r>
              <a:rPr lang="tr-TR" dirty="0">
                <a:solidFill>
                  <a:srgbClr val="FFFF00"/>
                </a:solidFill>
              </a:rPr>
              <a:t>olacaktır</a:t>
            </a:r>
            <a:r>
              <a:rPr lang="tr-TR" dirty="0" smtClean="0">
                <a:solidFill>
                  <a:srgbClr val="FFFF00"/>
                </a:solidFill>
              </a:rPr>
              <a:t>.</a:t>
            </a:r>
          </a:p>
          <a:p>
            <a:pPr marL="0" indent="0" algn="just">
              <a:buNone/>
            </a:pPr>
            <a:endParaRPr lang="tr-TR" dirty="0"/>
          </a:p>
        </p:txBody>
      </p:sp>
      <p:sp>
        <p:nvSpPr>
          <p:cNvPr id="4" name="Slayt Numarası Yer Tutucusu 3"/>
          <p:cNvSpPr>
            <a:spLocks noGrp="1"/>
          </p:cNvSpPr>
          <p:nvPr>
            <p:ph type="sldNum" sz="quarter" idx="12"/>
          </p:nvPr>
        </p:nvSpPr>
        <p:spPr/>
        <p:txBody>
          <a:bodyPr/>
          <a:lstStyle/>
          <a:p>
            <a:fld id="{3FEBB357-8D08-4F97-ADE8-828678CB3ADA}" type="slidenum">
              <a:rPr lang="tr-TR" smtClean="0"/>
              <a:t>44</a:t>
            </a:fld>
            <a:endParaRPr lang="tr-TR"/>
          </a:p>
        </p:txBody>
      </p:sp>
    </p:spTree>
    <p:extLst>
      <p:ext uri="{BB962C8B-B14F-4D97-AF65-F5344CB8AC3E}">
        <p14:creationId xmlns:p14="http://schemas.microsoft.com/office/powerpoint/2010/main" val="4161471132"/>
      </p:ext>
    </p:extLst>
  </p:cSld>
  <p:clrMapOvr>
    <a:masterClrMapping/>
  </p:clrMapOvr>
  <mc:AlternateContent xmlns:mc="http://schemas.openxmlformats.org/markup-compatibility/2006" xmlns:p14="http://schemas.microsoft.com/office/powerpoint/2010/main">
    <mc:Choice Requires="p14">
      <p:transition spd="slow" p14:dur="2000" advTm="39335"/>
    </mc:Choice>
    <mc:Fallback xmlns="">
      <p:transition spd="slow" advTm="39335"/>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solidFill>
                  <a:srgbClr val="FFFF00"/>
                </a:solidFill>
              </a:rPr>
              <a:t>GEREĞİ VE BİLGİ İFADELERİNİN KULLANIMI</a:t>
            </a:r>
            <a:endParaRPr lang="tr-TR" dirty="0">
              <a:solidFill>
                <a:srgbClr val="FFFF00"/>
              </a:solidFill>
            </a:endParaRPr>
          </a:p>
        </p:txBody>
      </p:sp>
      <p:pic>
        <p:nvPicPr>
          <p:cNvPr id="2150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15233" y="1728593"/>
            <a:ext cx="9356942" cy="497283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3FEBB357-8D08-4F97-ADE8-828678CB3ADA}" type="slidenum">
              <a:rPr lang="tr-TR" smtClean="0"/>
              <a:t>45</a:t>
            </a:fld>
            <a:endParaRPr lang="tr-TR"/>
          </a:p>
        </p:txBody>
      </p:sp>
    </p:spTree>
    <p:extLst>
      <p:ext uri="{BB962C8B-B14F-4D97-AF65-F5344CB8AC3E}">
        <p14:creationId xmlns:p14="http://schemas.microsoft.com/office/powerpoint/2010/main" val="3016178788"/>
      </p:ext>
    </p:extLst>
  </p:cSld>
  <p:clrMapOvr>
    <a:masterClrMapping/>
  </p:clrMapOvr>
  <mc:AlternateContent xmlns:mc="http://schemas.openxmlformats.org/markup-compatibility/2006" xmlns:p14="http://schemas.microsoft.com/office/powerpoint/2010/main">
    <mc:Choice Requires="p14">
      <p:transition spd="slow" p14:dur="2000" advTm="188533"/>
    </mc:Choice>
    <mc:Fallback xmlns="">
      <p:transition spd="slow" advTm="188533"/>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FF00"/>
                </a:solidFill>
              </a:rPr>
              <a:t>METİN İÇERİSİNDE İLGİ GÖSTERİMİ</a:t>
            </a:r>
            <a:endParaRPr lang="tr-TR" dirty="0">
              <a:solidFill>
                <a:srgbClr val="FFFF00"/>
              </a:solidFill>
            </a:endParaRPr>
          </a:p>
        </p:txBody>
      </p:sp>
      <p:sp>
        <p:nvSpPr>
          <p:cNvPr id="3" name="İçerik Yer Tutucusu 2"/>
          <p:cNvSpPr>
            <a:spLocks noGrp="1"/>
          </p:cNvSpPr>
          <p:nvPr>
            <p:ph idx="1"/>
          </p:nvPr>
        </p:nvSpPr>
        <p:spPr/>
        <p:txBody>
          <a:bodyPr>
            <a:normAutofit fontScale="85000" lnSpcReduction="20000"/>
          </a:bodyPr>
          <a:lstStyle/>
          <a:p>
            <a:pPr marL="0" indent="0">
              <a:buNone/>
            </a:pPr>
            <a:r>
              <a:rPr lang="tr-TR" dirty="0">
                <a:solidFill>
                  <a:srgbClr val="FFFF00"/>
                </a:solidFill>
              </a:rPr>
              <a:t>Metnin ilk paragrafında ilgide yer alan belgeler hakkında kısa ve öz bilgi verilmelidir. Metin içerisindeki ilgi gösteriminde aşağıdaki örnekler dikkate alınmalıdır: • </a:t>
            </a:r>
            <a:endParaRPr lang="tr-TR" dirty="0" smtClean="0">
              <a:solidFill>
                <a:srgbClr val="FFFF00"/>
              </a:solidFill>
            </a:endParaRPr>
          </a:p>
          <a:p>
            <a:pPr>
              <a:buFont typeface="Wingdings" pitchFamily="2" charset="2"/>
              <a:buChar char="Ø"/>
            </a:pPr>
            <a:r>
              <a:rPr lang="tr-TR" dirty="0" smtClean="0">
                <a:solidFill>
                  <a:srgbClr val="FFFF00"/>
                </a:solidFill>
              </a:rPr>
              <a:t>İlgi </a:t>
            </a:r>
            <a:r>
              <a:rPr lang="tr-TR" dirty="0">
                <a:solidFill>
                  <a:srgbClr val="FFFF00"/>
                </a:solidFill>
              </a:rPr>
              <a:t>tek ise: </a:t>
            </a:r>
            <a:endParaRPr lang="tr-TR" dirty="0" smtClean="0">
              <a:solidFill>
                <a:srgbClr val="FFFF00"/>
              </a:solidFill>
            </a:endParaRPr>
          </a:p>
          <a:p>
            <a:pPr marL="0" indent="0">
              <a:buNone/>
            </a:pPr>
            <a:r>
              <a:rPr lang="tr-TR" dirty="0" smtClean="0">
                <a:solidFill>
                  <a:srgbClr val="FFFF00"/>
                </a:solidFill>
              </a:rPr>
              <a:t>- </a:t>
            </a:r>
            <a:r>
              <a:rPr lang="tr-TR" dirty="0">
                <a:solidFill>
                  <a:srgbClr val="FFFF00"/>
                </a:solidFill>
              </a:rPr>
              <a:t>İlgi’de kayıtlı yazı </a:t>
            </a:r>
            <a:endParaRPr lang="tr-TR" dirty="0" smtClean="0">
              <a:solidFill>
                <a:srgbClr val="FFFF00"/>
              </a:solidFill>
            </a:endParaRPr>
          </a:p>
          <a:p>
            <a:pPr>
              <a:buFont typeface="Wingdings" pitchFamily="2" charset="2"/>
              <a:buChar char="Ø"/>
            </a:pPr>
            <a:r>
              <a:rPr lang="tr-TR" dirty="0" smtClean="0">
                <a:solidFill>
                  <a:srgbClr val="FFFF00"/>
                </a:solidFill>
              </a:rPr>
              <a:t>İlgi </a:t>
            </a:r>
            <a:r>
              <a:rPr lang="tr-TR" dirty="0">
                <a:solidFill>
                  <a:srgbClr val="FFFF00"/>
                </a:solidFill>
              </a:rPr>
              <a:t>birden fazla ise: </a:t>
            </a:r>
            <a:endParaRPr lang="tr-TR" dirty="0" smtClean="0">
              <a:solidFill>
                <a:srgbClr val="FFFF00"/>
              </a:solidFill>
            </a:endParaRPr>
          </a:p>
          <a:p>
            <a:pPr>
              <a:buFontTx/>
              <a:buChar char="-"/>
            </a:pPr>
            <a:r>
              <a:rPr lang="tr-TR" dirty="0" smtClean="0">
                <a:solidFill>
                  <a:srgbClr val="FFFF00"/>
                </a:solidFill>
              </a:rPr>
              <a:t>İlgi </a:t>
            </a:r>
            <a:r>
              <a:rPr lang="tr-TR" dirty="0">
                <a:solidFill>
                  <a:srgbClr val="FFFF00"/>
                </a:solidFill>
              </a:rPr>
              <a:t>(a)’da kayıtlı </a:t>
            </a:r>
            <a:r>
              <a:rPr lang="tr-TR" dirty="0" smtClean="0">
                <a:solidFill>
                  <a:srgbClr val="FFFF00"/>
                </a:solidFill>
              </a:rPr>
              <a:t>yazı</a:t>
            </a:r>
          </a:p>
          <a:p>
            <a:pPr>
              <a:buFontTx/>
              <a:buChar char="-"/>
            </a:pPr>
            <a:r>
              <a:rPr lang="tr-TR" dirty="0" smtClean="0">
                <a:solidFill>
                  <a:srgbClr val="FFFF00"/>
                </a:solidFill>
              </a:rPr>
              <a:t>İlgi </a:t>
            </a:r>
            <a:r>
              <a:rPr lang="tr-TR" dirty="0">
                <a:solidFill>
                  <a:srgbClr val="FFFF00"/>
                </a:solidFill>
              </a:rPr>
              <a:t>(a) ve (b)’de kayıtlı </a:t>
            </a:r>
            <a:r>
              <a:rPr lang="tr-TR" dirty="0" smtClean="0">
                <a:solidFill>
                  <a:srgbClr val="FFFF00"/>
                </a:solidFill>
              </a:rPr>
              <a:t>yazı</a:t>
            </a:r>
          </a:p>
          <a:p>
            <a:pPr>
              <a:buFontTx/>
              <a:buChar char="-"/>
            </a:pPr>
            <a:r>
              <a:rPr lang="tr-TR" dirty="0" smtClean="0">
                <a:solidFill>
                  <a:srgbClr val="FFFF00"/>
                </a:solidFill>
              </a:rPr>
              <a:t>İlgi </a:t>
            </a:r>
            <a:r>
              <a:rPr lang="tr-TR" dirty="0">
                <a:solidFill>
                  <a:srgbClr val="FFFF00"/>
                </a:solidFill>
              </a:rPr>
              <a:t>(b-ç-e)’de kayıtlı yazı </a:t>
            </a:r>
            <a:endParaRPr lang="tr-TR" dirty="0" smtClean="0">
              <a:solidFill>
                <a:srgbClr val="FFFF00"/>
              </a:solidFill>
            </a:endParaRPr>
          </a:p>
          <a:p>
            <a:pPr>
              <a:buFont typeface="Wingdings" pitchFamily="2" charset="2"/>
              <a:buChar char="v"/>
            </a:pPr>
            <a:r>
              <a:rPr lang="tr-TR" dirty="0" smtClean="0">
                <a:solidFill>
                  <a:srgbClr val="FFFF00"/>
                </a:solidFill>
              </a:rPr>
              <a:t>Kurumumuza </a:t>
            </a:r>
            <a:r>
              <a:rPr lang="tr-TR" dirty="0">
                <a:solidFill>
                  <a:srgbClr val="FFFF00"/>
                </a:solidFill>
              </a:rPr>
              <a:t>İlgi (a)’da kayıtlı yazıyla iletilen söz konusu Yönetmelik Taslağı hakkında görüş ve önerilerimiz Ek’te yer almaktadır.</a:t>
            </a:r>
          </a:p>
        </p:txBody>
      </p:sp>
      <p:sp>
        <p:nvSpPr>
          <p:cNvPr id="4" name="Slayt Numarası Yer Tutucusu 3"/>
          <p:cNvSpPr>
            <a:spLocks noGrp="1"/>
          </p:cNvSpPr>
          <p:nvPr>
            <p:ph type="sldNum" sz="quarter" idx="12"/>
          </p:nvPr>
        </p:nvSpPr>
        <p:spPr/>
        <p:txBody>
          <a:bodyPr/>
          <a:lstStyle/>
          <a:p>
            <a:fld id="{3FEBB357-8D08-4F97-ADE8-828678CB3ADA}" type="slidenum">
              <a:rPr lang="tr-TR" smtClean="0"/>
              <a:t>46</a:t>
            </a:fld>
            <a:endParaRPr lang="tr-TR"/>
          </a:p>
        </p:txBody>
      </p:sp>
    </p:spTree>
    <p:extLst>
      <p:ext uri="{BB962C8B-B14F-4D97-AF65-F5344CB8AC3E}">
        <p14:creationId xmlns:p14="http://schemas.microsoft.com/office/powerpoint/2010/main" val="3883006868"/>
      </p:ext>
    </p:extLst>
  </p:cSld>
  <p:clrMapOvr>
    <a:masterClrMapping/>
  </p:clrMapOvr>
  <mc:AlternateContent xmlns:mc="http://schemas.openxmlformats.org/markup-compatibility/2006" xmlns:p14="http://schemas.microsoft.com/office/powerpoint/2010/main">
    <mc:Choice Requires="p14">
      <p:transition spd="slow" p14:dur="2000" advTm="111106"/>
    </mc:Choice>
    <mc:Fallback xmlns="">
      <p:transition spd="slow" advTm="111106"/>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FF00"/>
                </a:solidFill>
              </a:rPr>
              <a:t>Metin İçerisinde Ek Gösterimi</a:t>
            </a:r>
          </a:p>
        </p:txBody>
      </p:sp>
      <p:sp>
        <p:nvSpPr>
          <p:cNvPr id="3" name="İçerik Yer Tutucusu 2"/>
          <p:cNvSpPr>
            <a:spLocks noGrp="1"/>
          </p:cNvSpPr>
          <p:nvPr>
            <p:ph idx="1"/>
          </p:nvPr>
        </p:nvSpPr>
        <p:spPr/>
        <p:txBody>
          <a:bodyPr>
            <a:normAutofit fontScale="85000" lnSpcReduction="20000"/>
          </a:bodyPr>
          <a:lstStyle/>
          <a:p>
            <a:pPr marL="0" indent="0">
              <a:buNone/>
            </a:pPr>
            <a:r>
              <a:rPr lang="tr-TR" dirty="0">
                <a:solidFill>
                  <a:srgbClr val="FFFF00"/>
                </a:solidFill>
              </a:rPr>
              <a:t>Metin içerisinde ekten bahsedilirken kısa ve öz bilgi verilmelidir. Metin içerisindeki eklerin gösteriminde aşağıdaki örnekler dikkate alınmalıdır:</a:t>
            </a:r>
            <a:r>
              <a:rPr lang="tr-TR" dirty="0" smtClean="0">
                <a:solidFill>
                  <a:srgbClr val="FFFF00"/>
                </a:solidFill>
              </a:rPr>
              <a:t>• </a:t>
            </a:r>
          </a:p>
          <a:p>
            <a:pPr>
              <a:buFont typeface="Wingdings" pitchFamily="2" charset="2"/>
              <a:buChar char="Ø"/>
            </a:pPr>
            <a:r>
              <a:rPr lang="tr-TR" dirty="0">
                <a:solidFill>
                  <a:srgbClr val="FFFF00"/>
                </a:solidFill>
              </a:rPr>
              <a:t>Ek tek ise:</a:t>
            </a:r>
            <a:r>
              <a:rPr lang="tr-TR" dirty="0" smtClean="0">
                <a:solidFill>
                  <a:srgbClr val="FFFF00"/>
                </a:solidFill>
              </a:rPr>
              <a:t>: </a:t>
            </a:r>
          </a:p>
          <a:p>
            <a:pPr marL="0" indent="0">
              <a:buNone/>
            </a:pPr>
            <a:r>
              <a:rPr lang="tr-TR" dirty="0" smtClean="0">
                <a:solidFill>
                  <a:srgbClr val="FFFF00"/>
                </a:solidFill>
              </a:rPr>
              <a:t>- </a:t>
            </a:r>
            <a:r>
              <a:rPr lang="tr-TR" dirty="0">
                <a:solidFill>
                  <a:srgbClr val="FFFF00"/>
                </a:solidFill>
              </a:rPr>
              <a:t>Ekli </a:t>
            </a:r>
            <a:r>
              <a:rPr lang="tr-TR" dirty="0" smtClean="0">
                <a:solidFill>
                  <a:srgbClr val="FFFF00"/>
                </a:solidFill>
              </a:rPr>
              <a:t>liste</a:t>
            </a:r>
          </a:p>
          <a:p>
            <a:pPr>
              <a:buFontTx/>
              <a:buChar char="-"/>
            </a:pPr>
            <a:r>
              <a:rPr lang="tr-TR" dirty="0" smtClean="0">
                <a:solidFill>
                  <a:srgbClr val="FFFF00"/>
                </a:solidFill>
              </a:rPr>
              <a:t>Ek’te </a:t>
            </a:r>
            <a:r>
              <a:rPr lang="tr-TR" dirty="0">
                <a:solidFill>
                  <a:srgbClr val="FFFF00"/>
                </a:solidFill>
              </a:rPr>
              <a:t>yer alan</a:t>
            </a:r>
            <a:r>
              <a:rPr lang="tr-TR" dirty="0" smtClean="0">
                <a:solidFill>
                  <a:srgbClr val="FFFF00"/>
                </a:solidFill>
              </a:rPr>
              <a:t> </a:t>
            </a:r>
          </a:p>
          <a:p>
            <a:pPr>
              <a:buFont typeface="Wingdings" pitchFamily="2" charset="2"/>
              <a:buChar char="Ø"/>
            </a:pPr>
            <a:r>
              <a:rPr lang="tr-TR" dirty="0" smtClean="0">
                <a:solidFill>
                  <a:srgbClr val="FFFF00"/>
                </a:solidFill>
              </a:rPr>
              <a:t>Ek </a:t>
            </a:r>
            <a:r>
              <a:rPr lang="tr-TR" dirty="0">
                <a:solidFill>
                  <a:srgbClr val="FFFF00"/>
                </a:solidFill>
              </a:rPr>
              <a:t>birden fazla ise:</a:t>
            </a:r>
            <a:endParaRPr lang="tr-TR" dirty="0" smtClean="0">
              <a:solidFill>
                <a:srgbClr val="FFFF00"/>
              </a:solidFill>
            </a:endParaRPr>
          </a:p>
          <a:p>
            <a:pPr>
              <a:buFontTx/>
              <a:buChar char="-"/>
            </a:pPr>
            <a:r>
              <a:rPr lang="tr-TR" dirty="0">
                <a:solidFill>
                  <a:srgbClr val="FFFF00"/>
                </a:solidFill>
              </a:rPr>
              <a:t>- Ek-1’de </a:t>
            </a:r>
            <a:r>
              <a:rPr lang="tr-TR" dirty="0" smtClean="0">
                <a:solidFill>
                  <a:srgbClr val="FFFF00"/>
                </a:solidFill>
              </a:rPr>
              <a:t>belirtilen</a:t>
            </a:r>
          </a:p>
          <a:p>
            <a:pPr>
              <a:buFontTx/>
              <a:buChar char="-"/>
            </a:pPr>
            <a:r>
              <a:rPr lang="tr-TR" dirty="0">
                <a:solidFill>
                  <a:srgbClr val="FFFF00"/>
                </a:solidFill>
              </a:rPr>
              <a:t>- Ek-1, 2 ve 3’te yer alan </a:t>
            </a:r>
            <a:r>
              <a:rPr lang="tr-TR" dirty="0" smtClean="0">
                <a:solidFill>
                  <a:srgbClr val="FFFF00"/>
                </a:solidFill>
              </a:rPr>
              <a:t>listelerde</a:t>
            </a:r>
          </a:p>
          <a:p>
            <a:pPr>
              <a:buFont typeface="Wingdings" pitchFamily="2" charset="2"/>
              <a:buChar char="v"/>
            </a:pPr>
            <a:r>
              <a:rPr lang="tr-TR" dirty="0" smtClean="0">
                <a:solidFill>
                  <a:srgbClr val="FFFF00"/>
                </a:solidFill>
              </a:rPr>
              <a:t>Kurumumuza </a:t>
            </a:r>
            <a:r>
              <a:rPr lang="tr-TR" dirty="0">
                <a:solidFill>
                  <a:srgbClr val="FFFF00"/>
                </a:solidFill>
              </a:rPr>
              <a:t>İlgi (a)’da kayıtlı yazıyla iletilen söz konusu Yönetmelik Taslağı hakkında görüş ve önerilerimiz Ek’te yer almaktadır.</a:t>
            </a:r>
          </a:p>
        </p:txBody>
      </p:sp>
      <p:sp>
        <p:nvSpPr>
          <p:cNvPr id="4" name="Slayt Numarası Yer Tutucusu 3"/>
          <p:cNvSpPr>
            <a:spLocks noGrp="1"/>
          </p:cNvSpPr>
          <p:nvPr>
            <p:ph type="sldNum" sz="quarter" idx="12"/>
          </p:nvPr>
        </p:nvSpPr>
        <p:spPr/>
        <p:txBody>
          <a:bodyPr/>
          <a:lstStyle/>
          <a:p>
            <a:fld id="{3FEBB357-8D08-4F97-ADE8-828678CB3ADA}" type="slidenum">
              <a:rPr lang="tr-TR" smtClean="0"/>
              <a:t>47</a:t>
            </a:fld>
            <a:endParaRPr lang="tr-TR"/>
          </a:p>
        </p:txBody>
      </p:sp>
    </p:spTree>
    <p:extLst>
      <p:ext uri="{BB962C8B-B14F-4D97-AF65-F5344CB8AC3E}">
        <p14:creationId xmlns:p14="http://schemas.microsoft.com/office/powerpoint/2010/main" val="562838614"/>
      </p:ext>
    </p:extLst>
  </p:cSld>
  <p:clrMapOvr>
    <a:masterClrMapping/>
  </p:clrMapOvr>
  <mc:AlternateContent xmlns:mc="http://schemas.openxmlformats.org/markup-compatibility/2006" xmlns:p14="http://schemas.microsoft.com/office/powerpoint/2010/main">
    <mc:Choice Requires="p14">
      <p:transition spd="slow" p14:dur="2000" advTm="48236"/>
    </mc:Choice>
    <mc:Fallback xmlns="">
      <p:transition spd="slow" advTm="48236"/>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solidFill>
                  <a:srgbClr val="FFFF00"/>
                </a:solidFill>
              </a:rPr>
              <a:t>Metin İçerisindeki Yer, Mekân, İdare, Birim, İhale, Proje vb. Adlarının Yazımı</a:t>
            </a:r>
          </a:p>
        </p:txBody>
      </p:sp>
      <p:sp>
        <p:nvSpPr>
          <p:cNvPr id="3" name="İçerik Yer Tutucusu 2"/>
          <p:cNvSpPr>
            <a:spLocks noGrp="1"/>
          </p:cNvSpPr>
          <p:nvPr>
            <p:ph idx="1"/>
          </p:nvPr>
        </p:nvSpPr>
        <p:spPr/>
        <p:txBody>
          <a:bodyPr>
            <a:normAutofit/>
          </a:bodyPr>
          <a:lstStyle/>
          <a:p>
            <a:pPr marL="0" indent="0">
              <a:buNone/>
            </a:pPr>
            <a:r>
              <a:rPr lang="tr-TR" dirty="0">
                <a:solidFill>
                  <a:srgbClr val="FFFF00"/>
                </a:solidFill>
              </a:rPr>
              <a:t>Metin alanında bir toplantı, yer, mekân, idare, birim, ihale, proje vb. adlarının devamına getirilen kelimeler özel isme dâhil olmaktadır. Söz konusu kelimeler de tıpkı özel ismin diğer kısmı gibi ilk harfi büyük yazılmalı ve sonuna gelen ek gerekliyse kesme işaretiyle ayrılmalıdır. </a:t>
            </a:r>
            <a:endParaRPr lang="tr-TR" dirty="0" smtClean="0">
              <a:solidFill>
                <a:srgbClr val="FFFF00"/>
              </a:solidFill>
            </a:endParaRPr>
          </a:p>
          <a:p>
            <a:pPr marL="0" indent="0">
              <a:buNone/>
            </a:pPr>
            <a:r>
              <a:rPr lang="tr-TR" dirty="0">
                <a:solidFill>
                  <a:srgbClr val="FFFF00"/>
                </a:solidFill>
              </a:rPr>
              <a:t>“Resmî Yazışmalarda Uygulanacak Usul ve Esaslar Hakkında Yönetmelik Taslağı Toplantısı” isminden “toplantı” kelimesi çıkarıldığında konunun toplantı olup olmadığı anlaşılamamaktadır. Bu nedenle “toplantı” burada özel isme dâhildir ve ilk harfi büyük yazılmalıdır.</a:t>
            </a:r>
          </a:p>
        </p:txBody>
      </p:sp>
      <p:sp>
        <p:nvSpPr>
          <p:cNvPr id="4" name="Slayt Numarası Yer Tutucusu 3"/>
          <p:cNvSpPr>
            <a:spLocks noGrp="1"/>
          </p:cNvSpPr>
          <p:nvPr>
            <p:ph type="sldNum" sz="quarter" idx="12"/>
          </p:nvPr>
        </p:nvSpPr>
        <p:spPr/>
        <p:txBody>
          <a:bodyPr/>
          <a:lstStyle/>
          <a:p>
            <a:fld id="{3FEBB357-8D08-4F97-ADE8-828678CB3ADA}" type="slidenum">
              <a:rPr lang="tr-TR" smtClean="0"/>
              <a:t>48</a:t>
            </a:fld>
            <a:endParaRPr lang="tr-TR"/>
          </a:p>
        </p:txBody>
      </p:sp>
    </p:spTree>
    <p:extLst>
      <p:ext uri="{BB962C8B-B14F-4D97-AF65-F5344CB8AC3E}">
        <p14:creationId xmlns:p14="http://schemas.microsoft.com/office/powerpoint/2010/main" val="89178273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solidFill>
                  <a:srgbClr val="FFFF00"/>
                </a:solidFill>
              </a:rPr>
              <a:t>Metin İçerisindeki Yer, Mekân, İdare, Birim, İhale, Proje vb. Adlarının Yazımı</a:t>
            </a:r>
          </a:p>
        </p:txBody>
      </p:sp>
      <p:pic>
        <p:nvPicPr>
          <p:cNvPr id="2253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15233" y="2016691"/>
            <a:ext cx="9419572" cy="403338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3FEBB357-8D08-4F97-ADE8-828678CB3ADA}" type="slidenum">
              <a:rPr lang="tr-TR" smtClean="0"/>
              <a:t>49</a:t>
            </a:fld>
            <a:endParaRPr lang="tr-TR"/>
          </a:p>
        </p:txBody>
      </p:sp>
    </p:spTree>
    <p:extLst>
      <p:ext uri="{BB962C8B-B14F-4D97-AF65-F5344CB8AC3E}">
        <p14:creationId xmlns:p14="http://schemas.microsoft.com/office/powerpoint/2010/main" val="16093977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p:txBody>
          <a:bodyPr>
            <a:normAutofit/>
          </a:bodyPr>
          <a:lstStyle/>
          <a:p>
            <a:r>
              <a:rPr lang="tr-TR" dirty="0" smtClean="0"/>
              <a:t>	</a:t>
            </a:r>
            <a:r>
              <a:rPr lang="tr-TR" dirty="0" smtClean="0">
                <a:solidFill>
                  <a:srgbClr val="FFFF00"/>
                </a:solidFill>
              </a:rPr>
              <a:t>NEDEN yönetmelik’te YENİLENME İHTİYACI OLDU?</a:t>
            </a:r>
            <a:endParaRPr lang="tr-TR" dirty="0">
              <a:solidFill>
                <a:srgbClr val="FFFF00"/>
              </a:solidFill>
            </a:endParaRPr>
          </a:p>
        </p:txBody>
      </p:sp>
      <p:sp>
        <p:nvSpPr>
          <p:cNvPr id="9" name="Metin Yer Tutucusu 8"/>
          <p:cNvSpPr>
            <a:spLocks noGrp="1"/>
          </p:cNvSpPr>
          <p:nvPr>
            <p:ph type="body" idx="1"/>
          </p:nvPr>
        </p:nvSpPr>
        <p:spPr>
          <a:xfrm>
            <a:off x="913795" y="2175641"/>
            <a:ext cx="4879199" cy="1422135"/>
          </a:xfrm>
        </p:spPr>
        <p:txBody>
          <a:bodyPr>
            <a:normAutofit lnSpcReduction="10000"/>
          </a:bodyPr>
          <a:lstStyle/>
          <a:p>
            <a:pPr algn="just"/>
            <a:r>
              <a:rPr lang="tr-TR" dirty="0">
                <a:solidFill>
                  <a:srgbClr val="FF0000"/>
                </a:solidFill>
              </a:rPr>
              <a:t>E</a:t>
            </a:r>
            <a:r>
              <a:rPr lang="tr-TR" dirty="0" smtClean="0">
                <a:solidFill>
                  <a:srgbClr val="FF0000"/>
                </a:solidFill>
              </a:rPr>
              <a:t>lektronik </a:t>
            </a:r>
            <a:r>
              <a:rPr lang="tr-TR" dirty="0">
                <a:solidFill>
                  <a:srgbClr val="FF0000"/>
                </a:solidFill>
              </a:rPr>
              <a:t>ortam </a:t>
            </a:r>
            <a:r>
              <a:rPr lang="tr-TR" dirty="0">
                <a:solidFill>
                  <a:srgbClr val="FFFF00"/>
                </a:solidFill>
              </a:rPr>
              <a:t>kavramı, 2020 yılında yayımlanan yönetmeliğin temelini oluşturmuştur.</a:t>
            </a:r>
          </a:p>
        </p:txBody>
      </p:sp>
      <p:pic>
        <p:nvPicPr>
          <p:cNvPr id="7" name="İçerik Yer Tutucusu 6"/>
          <p:cNvPicPr>
            <a:picLocks noGrp="1" noChangeAspect="1"/>
          </p:cNvPicPr>
          <p:nvPr>
            <p:ph sz="half" idx="2"/>
          </p:nvPr>
        </p:nvPicPr>
        <p:blipFill>
          <a:blip r:embed="rId2">
            <a:extLst>
              <a:ext uri="{BEBA8EAE-BF5A-486C-A8C5-ECC9F3942E4B}">
                <a14:imgProps xmlns:a14="http://schemas.microsoft.com/office/drawing/2010/main">
                  <a14:imgLayer r:embed="rId3">
                    <a14:imgEffect>
                      <a14:artisticTexturizer/>
                    </a14:imgEffect>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913795" y="4637079"/>
            <a:ext cx="10647584" cy="1702676"/>
          </a:xfrm>
          <a:prstGeom prst="rect">
            <a:avLst/>
          </a:prstGeom>
          <a:ln>
            <a:noFill/>
          </a:ln>
          <a:effectLst>
            <a:softEdge rad="112500"/>
          </a:effectLst>
        </p:spPr>
      </p:pic>
      <p:sp>
        <p:nvSpPr>
          <p:cNvPr id="11" name="İçerik Yer Tutucusu 10"/>
          <p:cNvSpPr>
            <a:spLocks noGrp="1"/>
          </p:cNvSpPr>
          <p:nvPr>
            <p:ph sz="quarter" idx="4"/>
          </p:nvPr>
        </p:nvSpPr>
        <p:spPr>
          <a:xfrm>
            <a:off x="6172200" y="2175641"/>
            <a:ext cx="5095357" cy="3615559"/>
          </a:xfrm>
        </p:spPr>
        <p:txBody>
          <a:bodyPr>
            <a:normAutofit/>
          </a:bodyPr>
          <a:lstStyle/>
          <a:p>
            <a:r>
              <a:rPr lang="tr-TR" sz="2400" b="1" dirty="0">
                <a:solidFill>
                  <a:srgbClr val="FFFF00"/>
                </a:solidFill>
              </a:rPr>
              <a:t>Cumhurbaşkanlığı Hükümet Sistemine </a:t>
            </a:r>
            <a:r>
              <a:rPr lang="tr-TR" sz="2400" b="1" dirty="0" smtClean="0">
                <a:solidFill>
                  <a:srgbClr val="FFFF00"/>
                </a:solidFill>
              </a:rPr>
              <a:t>Uyum</a:t>
            </a:r>
          </a:p>
          <a:p>
            <a:r>
              <a:rPr lang="tr-TR" sz="2400" b="1" dirty="0">
                <a:solidFill>
                  <a:srgbClr val="FFFF00"/>
                </a:solidFill>
              </a:rPr>
              <a:t>Değişen ve Gelişen Teknoloji ile </a:t>
            </a:r>
            <a:r>
              <a:rPr lang="tr-TR" sz="2400" b="1" dirty="0" err="1">
                <a:solidFill>
                  <a:srgbClr val="FFFF00"/>
                </a:solidFill>
              </a:rPr>
              <a:t>EBYS’lerin</a:t>
            </a:r>
            <a:r>
              <a:rPr lang="tr-TR" sz="2400" b="1" dirty="0">
                <a:solidFill>
                  <a:srgbClr val="FFFF00"/>
                </a:solidFill>
              </a:rPr>
              <a:t> İhtiyaç Duyduğu Değişimler</a:t>
            </a:r>
          </a:p>
        </p:txBody>
      </p:sp>
      <p:sp>
        <p:nvSpPr>
          <p:cNvPr id="2" name="Slayt Numarası Yer Tutucusu 1"/>
          <p:cNvSpPr>
            <a:spLocks noGrp="1"/>
          </p:cNvSpPr>
          <p:nvPr>
            <p:ph type="sldNum" sz="quarter" idx="12"/>
          </p:nvPr>
        </p:nvSpPr>
        <p:spPr/>
        <p:txBody>
          <a:bodyPr/>
          <a:lstStyle/>
          <a:p>
            <a:fld id="{3FEBB357-8D08-4F97-ADE8-828678CB3ADA}" type="slidenum">
              <a:rPr lang="tr-TR" smtClean="0"/>
              <a:t>5</a:t>
            </a:fld>
            <a:endParaRPr lang="tr-TR"/>
          </a:p>
        </p:txBody>
      </p:sp>
    </p:spTree>
    <p:extLst>
      <p:ext uri="{BB962C8B-B14F-4D97-AF65-F5344CB8AC3E}">
        <p14:creationId xmlns:p14="http://schemas.microsoft.com/office/powerpoint/2010/main" val="2858760315"/>
      </p:ext>
    </p:extLst>
  </p:cSld>
  <p:clrMapOvr>
    <a:masterClrMapping/>
  </p:clrMapOvr>
  <mc:AlternateContent xmlns:mc="http://schemas.openxmlformats.org/markup-compatibility/2006" xmlns:p14="http://schemas.microsoft.com/office/powerpoint/2010/main">
    <mc:Choice Requires="p14">
      <p:transition spd="slow" p14:dur="2000" advTm="59176"/>
    </mc:Choice>
    <mc:Fallback xmlns="">
      <p:transition spd="slow" advTm="59176"/>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FF00"/>
                </a:solidFill>
              </a:rPr>
              <a:t>Metin İçerisinde Mevzuata Atıf Yapılması</a:t>
            </a:r>
          </a:p>
        </p:txBody>
      </p:sp>
      <p:sp>
        <p:nvSpPr>
          <p:cNvPr id="3" name="İçerik Yer Tutucusu 2"/>
          <p:cNvSpPr>
            <a:spLocks noGrp="1"/>
          </p:cNvSpPr>
          <p:nvPr>
            <p:ph idx="1"/>
          </p:nvPr>
        </p:nvSpPr>
        <p:spPr/>
        <p:txBody>
          <a:bodyPr/>
          <a:lstStyle/>
          <a:p>
            <a:r>
              <a:rPr lang="tr-TR" dirty="0"/>
              <a:t>Resmî yazılarda, herhangi bir mevzuat düzenlemesine sıklıkla atıflar yapılmaktadır. Metinde yapılabilecek atıf örnekleri aşağıda belirtilmektedir</a:t>
            </a:r>
            <a:r>
              <a:rPr lang="tr-TR" dirty="0" smtClean="0"/>
              <a:t>:</a:t>
            </a:r>
          </a:p>
          <a:p>
            <a:endParaRPr lang="tr-TR" dirty="0" smtClean="0"/>
          </a:p>
          <a:p>
            <a:endParaRPr lang="tr-TR" dirty="0"/>
          </a:p>
        </p:txBody>
      </p:sp>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2291" y="2968668"/>
            <a:ext cx="9532306" cy="340707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3FEBB357-8D08-4F97-ADE8-828678CB3ADA}" type="slidenum">
              <a:rPr lang="tr-TR" smtClean="0"/>
              <a:t>50</a:t>
            </a:fld>
            <a:endParaRPr lang="tr-TR"/>
          </a:p>
        </p:txBody>
      </p:sp>
    </p:spTree>
    <p:extLst>
      <p:ext uri="{BB962C8B-B14F-4D97-AF65-F5344CB8AC3E}">
        <p14:creationId xmlns:p14="http://schemas.microsoft.com/office/powerpoint/2010/main" val="130624098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FF00"/>
                </a:solidFill>
              </a:rPr>
              <a:t>Metin İçerisinde Dikkat Edilmesi Gereken Anlatım Bozuklukları</a:t>
            </a:r>
          </a:p>
        </p:txBody>
      </p:sp>
      <p:sp>
        <p:nvSpPr>
          <p:cNvPr id="3" name="İçerik Yer Tutucusu 2"/>
          <p:cNvSpPr>
            <a:spLocks noGrp="1"/>
          </p:cNvSpPr>
          <p:nvPr>
            <p:ph idx="1"/>
          </p:nvPr>
        </p:nvSpPr>
        <p:spPr/>
        <p:txBody>
          <a:bodyPr>
            <a:normAutofit lnSpcReduction="10000"/>
          </a:bodyPr>
          <a:lstStyle/>
          <a:p>
            <a:pPr marL="0" indent="0">
              <a:buNone/>
            </a:pPr>
            <a:r>
              <a:rPr lang="tr-TR" dirty="0">
                <a:solidFill>
                  <a:srgbClr val="FFFF00"/>
                </a:solidFill>
              </a:rPr>
              <a:t>Resmî yazılardaki anlatım bozuklukları muhatabın belgeyi anlaması ve algılamasında güçlük yaşamasına sebebiyet vermektedir. Genel itibarıyla resmî yazı metinlerinde yapılan anlatım bozukluklarının sebepleri şöyledir</a:t>
            </a:r>
            <a:r>
              <a:rPr lang="tr-TR" dirty="0" smtClean="0">
                <a:solidFill>
                  <a:srgbClr val="FFFF00"/>
                </a:solidFill>
              </a:rPr>
              <a:t>:</a:t>
            </a:r>
          </a:p>
          <a:p>
            <a:pPr>
              <a:buBlip>
                <a:blip r:embed="rId2"/>
              </a:buBlip>
            </a:pPr>
            <a:r>
              <a:rPr lang="tr-TR" dirty="0" smtClean="0">
                <a:solidFill>
                  <a:srgbClr val="FFFF00"/>
                </a:solidFill>
              </a:rPr>
              <a:t>Çok </a:t>
            </a:r>
            <a:r>
              <a:rPr lang="tr-TR" dirty="0">
                <a:solidFill>
                  <a:srgbClr val="FFFF00"/>
                </a:solidFill>
              </a:rPr>
              <a:t>uzun cümleler kurulması (4-5 satırlık</a:t>
            </a:r>
            <a:r>
              <a:rPr lang="tr-TR" dirty="0" smtClean="0">
                <a:solidFill>
                  <a:srgbClr val="FFFF00"/>
                </a:solidFill>
              </a:rPr>
              <a:t>)</a:t>
            </a:r>
          </a:p>
          <a:p>
            <a:pPr>
              <a:buBlip>
                <a:blip r:embed="rId2"/>
              </a:buBlip>
            </a:pPr>
            <a:r>
              <a:rPr lang="tr-TR" dirty="0">
                <a:solidFill>
                  <a:srgbClr val="FFFF00"/>
                </a:solidFill>
              </a:rPr>
              <a:t>Cümle ögelerinin (özne-tümleç-nesne-yüklem) eksik </a:t>
            </a:r>
            <a:r>
              <a:rPr lang="tr-TR" dirty="0" smtClean="0">
                <a:solidFill>
                  <a:srgbClr val="FFFF00"/>
                </a:solidFill>
              </a:rPr>
              <a:t>olması</a:t>
            </a:r>
          </a:p>
          <a:p>
            <a:pPr>
              <a:buBlip>
                <a:blip r:embed="rId2"/>
              </a:buBlip>
            </a:pPr>
            <a:r>
              <a:rPr lang="tr-TR" dirty="0">
                <a:solidFill>
                  <a:srgbClr val="FFFF00"/>
                </a:solidFill>
              </a:rPr>
              <a:t>Resmî anlatımı sağlamak amacıyla aynı anlama gelen veya birbirini çağrıştıran ifadelerin aynı cümle içerisinde </a:t>
            </a:r>
            <a:r>
              <a:rPr lang="tr-TR" dirty="0" smtClean="0">
                <a:solidFill>
                  <a:srgbClr val="FFFF00"/>
                </a:solidFill>
              </a:rPr>
              <a:t>kullanım</a:t>
            </a:r>
          </a:p>
          <a:p>
            <a:pPr>
              <a:buBlip>
                <a:blip r:embed="rId2"/>
              </a:buBlip>
            </a:pPr>
            <a:r>
              <a:rPr lang="tr-TR" dirty="0">
                <a:solidFill>
                  <a:srgbClr val="FFFF00"/>
                </a:solidFill>
              </a:rPr>
              <a:t>Aynı veya benzer seslerin (harflerin) sık tekrar etmesi (ve bağlacının aynı cümle içerisinde çok fazla kullanılması gibi)</a:t>
            </a:r>
            <a:endParaRPr lang="tr-TR" dirty="0" smtClean="0">
              <a:solidFill>
                <a:srgbClr val="FFFF00"/>
              </a:solidFill>
            </a:endParaRPr>
          </a:p>
          <a:p>
            <a:endParaRPr lang="tr-TR" dirty="0"/>
          </a:p>
        </p:txBody>
      </p:sp>
      <p:sp>
        <p:nvSpPr>
          <p:cNvPr id="4" name="Slayt Numarası Yer Tutucusu 3"/>
          <p:cNvSpPr>
            <a:spLocks noGrp="1"/>
          </p:cNvSpPr>
          <p:nvPr>
            <p:ph type="sldNum" sz="quarter" idx="12"/>
          </p:nvPr>
        </p:nvSpPr>
        <p:spPr/>
        <p:txBody>
          <a:bodyPr/>
          <a:lstStyle/>
          <a:p>
            <a:fld id="{3FEBB357-8D08-4F97-ADE8-828678CB3ADA}" type="slidenum">
              <a:rPr lang="tr-TR" smtClean="0"/>
              <a:t>51</a:t>
            </a:fld>
            <a:endParaRPr lang="tr-TR"/>
          </a:p>
        </p:txBody>
      </p:sp>
    </p:spTree>
    <p:extLst>
      <p:ext uri="{BB962C8B-B14F-4D97-AF65-F5344CB8AC3E}">
        <p14:creationId xmlns:p14="http://schemas.microsoft.com/office/powerpoint/2010/main" val="258451291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FF00"/>
                </a:solidFill>
              </a:rPr>
              <a:t>Metin İçerisinde Dikkat Edilmesi Gereken Anlatım Bozuklukları</a:t>
            </a:r>
          </a:p>
        </p:txBody>
      </p:sp>
      <p:sp>
        <p:nvSpPr>
          <p:cNvPr id="3" name="İçerik Yer Tutucusu 2"/>
          <p:cNvSpPr>
            <a:spLocks noGrp="1"/>
          </p:cNvSpPr>
          <p:nvPr>
            <p:ph idx="1"/>
          </p:nvPr>
        </p:nvSpPr>
        <p:spPr/>
        <p:txBody>
          <a:bodyPr>
            <a:normAutofit fontScale="85000" lnSpcReduction="10000"/>
          </a:bodyPr>
          <a:lstStyle/>
          <a:p>
            <a:pPr>
              <a:buBlip>
                <a:blip r:embed="rId2"/>
              </a:buBlip>
            </a:pPr>
            <a:r>
              <a:rPr lang="tr-TR" dirty="0">
                <a:solidFill>
                  <a:srgbClr val="FFFF00"/>
                </a:solidFill>
              </a:rPr>
              <a:t>Kelime veya Eklerin Sık Tekrar </a:t>
            </a:r>
            <a:r>
              <a:rPr lang="tr-TR" dirty="0" smtClean="0">
                <a:solidFill>
                  <a:srgbClr val="FFFF00"/>
                </a:solidFill>
              </a:rPr>
              <a:t>Etmesi</a:t>
            </a:r>
          </a:p>
          <a:p>
            <a:pPr>
              <a:buBlip>
                <a:blip r:embed="rId2"/>
              </a:buBlip>
            </a:pPr>
            <a:r>
              <a:rPr lang="tr-TR" dirty="0">
                <a:solidFill>
                  <a:srgbClr val="FFFF00"/>
                </a:solidFill>
              </a:rPr>
              <a:t>Zincirlenme olarak da adlandırılan bir diğer husus, cümle içerisinde aynı ekin tekrar etmesidir. Özellikle hiyerarşik olarak idare-birim ilişkisi yazılırken bu durumla karşılaşılabilmektedir</a:t>
            </a:r>
            <a:r>
              <a:rPr lang="tr-TR" dirty="0" smtClean="0">
                <a:solidFill>
                  <a:srgbClr val="FFFF00"/>
                </a:solidFill>
              </a:rPr>
              <a:t>:</a:t>
            </a:r>
          </a:p>
          <a:p>
            <a:pPr>
              <a:buBlip>
                <a:blip r:embed="rId2"/>
              </a:buBlip>
            </a:pPr>
            <a:r>
              <a:rPr lang="tr-TR" dirty="0">
                <a:solidFill>
                  <a:srgbClr val="FFFF00"/>
                </a:solidFill>
              </a:rPr>
              <a:t>Gereksiz Kelime Kullanımı ve Mantık İlkelerine </a:t>
            </a:r>
            <a:r>
              <a:rPr lang="tr-TR" dirty="0" smtClean="0">
                <a:solidFill>
                  <a:srgbClr val="FFFF00"/>
                </a:solidFill>
              </a:rPr>
              <a:t>Aykırılık (belge geri iade edilmiştir).</a:t>
            </a:r>
          </a:p>
          <a:p>
            <a:pPr>
              <a:buBlip>
                <a:blip r:embed="rId2"/>
              </a:buBlip>
            </a:pPr>
            <a:r>
              <a:rPr lang="tr-TR" dirty="0">
                <a:solidFill>
                  <a:srgbClr val="FFFF00"/>
                </a:solidFill>
              </a:rPr>
              <a:t>Sıralama Hataları, Kelimelerin Yanlış Anlamda ve Birbirlerinin Yerine Kullanımı (Çelişme-Aykırılık</a:t>
            </a:r>
            <a:r>
              <a:rPr lang="tr-TR" dirty="0" smtClean="0">
                <a:solidFill>
                  <a:srgbClr val="FFFF00"/>
                </a:solidFill>
              </a:rPr>
              <a:t>)</a:t>
            </a:r>
          </a:p>
          <a:p>
            <a:pPr>
              <a:buBlip>
                <a:blip r:embed="rId2"/>
              </a:buBlip>
            </a:pPr>
            <a:r>
              <a:rPr lang="tr-TR" dirty="0">
                <a:solidFill>
                  <a:srgbClr val="FFFF00"/>
                </a:solidFill>
              </a:rPr>
              <a:t>Birbirlerini çağrıştırması sebebiyle birbirlerinin yerine kullanılan kelimeler anlatım bozukluğuna sebep olabilmektedir. Özellikle yüklemde olumsuz (neden olmak, sebep olmak vb.), nötr (oluşturmak, hazırlamak vb.) ve olumlu (sağlamak, kazandırmak vb.) olarak nitelendirebileceğimiz kelimelerin kullanımında cümlede verilmek istenen anlam dikkate alınarak tercih yapılmalıdır:</a:t>
            </a:r>
          </a:p>
        </p:txBody>
      </p:sp>
      <p:sp>
        <p:nvSpPr>
          <p:cNvPr id="4" name="Slayt Numarası Yer Tutucusu 3"/>
          <p:cNvSpPr>
            <a:spLocks noGrp="1"/>
          </p:cNvSpPr>
          <p:nvPr>
            <p:ph type="sldNum" sz="quarter" idx="12"/>
          </p:nvPr>
        </p:nvSpPr>
        <p:spPr/>
        <p:txBody>
          <a:bodyPr/>
          <a:lstStyle/>
          <a:p>
            <a:fld id="{3FEBB357-8D08-4F97-ADE8-828678CB3ADA}" type="slidenum">
              <a:rPr lang="tr-TR" smtClean="0"/>
              <a:t>52</a:t>
            </a:fld>
            <a:endParaRPr lang="tr-TR"/>
          </a:p>
        </p:txBody>
      </p:sp>
    </p:spTree>
    <p:extLst>
      <p:ext uri="{BB962C8B-B14F-4D97-AF65-F5344CB8AC3E}">
        <p14:creationId xmlns:p14="http://schemas.microsoft.com/office/powerpoint/2010/main" val="290828815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FF00"/>
                </a:solidFill>
              </a:rPr>
              <a:t>Metin İçerisinde Dikkat Edilmesi Gereken Anlatım Bozuklukları</a:t>
            </a:r>
          </a:p>
        </p:txBody>
      </p:sp>
      <p:sp>
        <p:nvSpPr>
          <p:cNvPr id="3" name="İçerik Yer Tutucusu 2"/>
          <p:cNvSpPr>
            <a:spLocks noGrp="1"/>
          </p:cNvSpPr>
          <p:nvPr>
            <p:ph idx="1"/>
          </p:nvPr>
        </p:nvSpPr>
        <p:spPr/>
        <p:txBody>
          <a:bodyPr>
            <a:normAutofit fontScale="92500" lnSpcReduction="10000"/>
          </a:bodyPr>
          <a:lstStyle/>
          <a:p>
            <a:pPr>
              <a:buBlip>
                <a:blip r:embed="rId2"/>
              </a:buBlip>
            </a:pPr>
            <a:r>
              <a:rPr lang="tr-TR" dirty="0">
                <a:solidFill>
                  <a:srgbClr val="FFFF00"/>
                </a:solidFill>
              </a:rPr>
              <a:t>Resmî yazılarda sıklıkla tercih edilen sıralı ve birleşik cümlelerde öge eksikliği ile cümlelerde yer alan bazı tamlamalardaki kusurlar çoğu zaman karşılaşılan bir anlatım bozukluğuna neden </a:t>
            </a:r>
            <a:r>
              <a:rPr lang="tr-TR" dirty="0" smtClean="0">
                <a:solidFill>
                  <a:srgbClr val="FFFF00"/>
                </a:solidFill>
              </a:rPr>
              <a:t>olmaktadır.</a:t>
            </a:r>
          </a:p>
          <a:p>
            <a:pPr>
              <a:buBlip>
                <a:blip r:embed="rId2"/>
              </a:buBlip>
            </a:pPr>
            <a:r>
              <a:rPr lang="tr-TR" dirty="0">
                <a:solidFill>
                  <a:srgbClr val="FFFF00"/>
                </a:solidFill>
              </a:rPr>
              <a:t>Etmek, edilmek, olmak, olunmak yardımcı fiilleriyle kurulan birleşik fiiller, ilk kelimesinde herhangi bir ses değişmesi, düşmesi veya türemesi olmadığı durumlarda ayrı yazılır: arz etmek, ilan etmek, kabul edilmek, not etmek, söz etmek, var olmak, yok etmek vb. Ses değişmesi, düşmesi veya türemesi durumu: reddetmek, resmetmek vb. </a:t>
            </a:r>
            <a:endParaRPr lang="tr-TR" dirty="0" smtClean="0">
              <a:solidFill>
                <a:srgbClr val="FFFF00"/>
              </a:solidFill>
            </a:endParaRPr>
          </a:p>
          <a:p>
            <a:pPr>
              <a:buBlip>
                <a:blip r:embed="rId2"/>
              </a:buBlip>
            </a:pPr>
            <a:r>
              <a:rPr lang="tr-TR" dirty="0">
                <a:solidFill>
                  <a:srgbClr val="FFFF00"/>
                </a:solidFill>
              </a:rPr>
              <a:t>Dış, iç, sıra sözleriyle oluşturulan birleşik kelime ve terimler ayrı yazılır: ahlak dışı, çağ dışı, kanun dışı, olağan dışı, yasa dışı, yurt dışı, hafta içi, yurt içi, ardı sıra, peşi sıra, yanı sıra vb</a:t>
            </a:r>
          </a:p>
        </p:txBody>
      </p:sp>
      <p:sp>
        <p:nvSpPr>
          <p:cNvPr id="4" name="Slayt Numarası Yer Tutucusu 3"/>
          <p:cNvSpPr>
            <a:spLocks noGrp="1"/>
          </p:cNvSpPr>
          <p:nvPr>
            <p:ph type="sldNum" sz="quarter" idx="12"/>
          </p:nvPr>
        </p:nvSpPr>
        <p:spPr/>
        <p:txBody>
          <a:bodyPr/>
          <a:lstStyle/>
          <a:p>
            <a:fld id="{3FEBB357-8D08-4F97-ADE8-828678CB3ADA}" type="slidenum">
              <a:rPr lang="tr-TR" smtClean="0"/>
              <a:t>53</a:t>
            </a:fld>
            <a:endParaRPr lang="tr-TR"/>
          </a:p>
        </p:txBody>
      </p:sp>
    </p:spTree>
    <p:extLst>
      <p:ext uri="{BB962C8B-B14F-4D97-AF65-F5344CB8AC3E}">
        <p14:creationId xmlns:p14="http://schemas.microsoft.com/office/powerpoint/2010/main" val="7515763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FF00"/>
                </a:solidFill>
              </a:rPr>
              <a:t>Metin İçerisinde Dikkat Edilmesi Gereken Anlatım Bozuklukları</a:t>
            </a:r>
          </a:p>
        </p:txBody>
      </p:sp>
      <p:sp>
        <p:nvSpPr>
          <p:cNvPr id="3" name="İçerik Yer Tutucusu 2"/>
          <p:cNvSpPr>
            <a:spLocks noGrp="1"/>
          </p:cNvSpPr>
          <p:nvPr>
            <p:ph idx="1"/>
          </p:nvPr>
        </p:nvSpPr>
        <p:spPr/>
        <p:txBody>
          <a:bodyPr>
            <a:normAutofit/>
          </a:bodyPr>
          <a:lstStyle/>
          <a:p>
            <a:pPr>
              <a:buBlip>
                <a:blip r:embed="rId2"/>
              </a:buBlip>
            </a:pPr>
            <a:r>
              <a:rPr lang="tr-TR" dirty="0">
                <a:solidFill>
                  <a:srgbClr val="FFFF00"/>
                </a:solidFill>
              </a:rPr>
              <a:t>Alt, üst, ana, ön, art, arka, yan, karşı, iç, dış, orta, büyük, küçük, sağ, sol, peşin, bir, iki, tek, çok, çift sözlerinin başa getirilmesiyle oluşturulan birleşik kelime ve terimler ayrı yazılır: alt kurul, üst taraf, ana bilim dalı, ana dili, ön söz, ön yargı, art niyet, arka plan, yan etki, karşı görüş, karşı oy, iç tüzük, dış borç, dış hat, orta nokta, büyük defter, küçük harf, peşin hüküm, bir maddeli, iki anlamlı vb</a:t>
            </a:r>
            <a:r>
              <a:rPr lang="tr-TR" dirty="0" smtClean="0">
                <a:solidFill>
                  <a:srgbClr val="FFFF00"/>
                </a:solidFill>
              </a:rPr>
              <a:t>.</a:t>
            </a:r>
          </a:p>
          <a:p>
            <a:pPr>
              <a:buBlip>
                <a:blip r:embed="rId2"/>
              </a:buBlip>
            </a:pPr>
            <a:r>
              <a:rPr lang="tr-TR" dirty="0">
                <a:solidFill>
                  <a:srgbClr val="FFFF00"/>
                </a:solidFill>
              </a:rPr>
              <a:t>Baş sözüyle oluşturulan sıfat tamlamaları bitişik yazılır: başçavuş, başhekim, başhemşire, başkahraman, başkent, başkomutan, başmüfettiş, başsavcı, başyazar vb</a:t>
            </a:r>
            <a:r>
              <a:rPr lang="tr-TR" dirty="0" smtClean="0">
                <a:solidFill>
                  <a:srgbClr val="FFFF00"/>
                </a:solidFill>
              </a:rPr>
              <a:t>.</a:t>
            </a:r>
          </a:p>
          <a:p>
            <a:pPr>
              <a:buBlip>
                <a:blip r:embed="rId2"/>
              </a:buBlip>
            </a:pPr>
            <a:r>
              <a:rPr lang="tr-TR" dirty="0" smtClean="0">
                <a:solidFill>
                  <a:srgbClr val="FF0000"/>
                </a:solidFill>
              </a:rPr>
              <a:t>Yazım ve noktalama işaretlerine dikkat etmemek</a:t>
            </a:r>
          </a:p>
          <a:p>
            <a:pPr marL="0" indent="0">
              <a:buNone/>
            </a:pPr>
            <a:endParaRPr lang="tr-TR" dirty="0"/>
          </a:p>
        </p:txBody>
      </p:sp>
      <p:sp>
        <p:nvSpPr>
          <p:cNvPr id="4" name="Slayt Numarası Yer Tutucusu 3"/>
          <p:cNvSpPr>
            <a:spLocks noGrp="1"/>
          </p:cNvSpPr>
          <p:nvPr>
            <p:ph type="sldNum" sz="quarter" idx="12"/>
          </p:nvPr>
        </p:nvSpPr>
        <p:spPr/>
        <p:txBody>
          <a:bodyPr/>
          <a:lstStyle/>
          <a:p>
            <a:fld id="{3FEBB357-8D08-4F97-ADE8-828678CB3ADA}" type="slidenum">
              <a:rPr lang="tr-TR" smtClean="0"/>
              <a:t>54</a:t>
            </a:fld>
            <a:endParaRPr lang="tr-TR"/>
          </a:p>
        </p:txBody>
      </p:sp>
    </p:spTree>
    <p:extLst>
      <p:ext uri="{BB962C8B-B14F-4D97-AF65-F5344CB8AC3E}">
        <p14:creationId xmlns:p14="http://schemas.microsoft.com/office/powerpoint/2010/main" val="361829482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FF00"/>
                </a:solidFill>
              </a:rPr>
              <a:t>Zorunlu hallerde belge mavi mürekkepli kalemle imzalanır</a:t>
            </a:r>
            <a:endParaRPr lang="tr-TR" dirty="0">
              <a:solidFill>
                <a:srgbClr val="FFFF00"/>
              </a:solidFill>
            </a:endParaRPr>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437524" y="3119321"/>
            <a:ext cx="3410016" cy="3544525"/>
          </a:xfrm>
          <a:prstGeom prst="rect">
            <a:avLst/>
          </a:prstGeom>
          <a:ln>
            <a:noFill/>
          </a:ln>
          <a:effectLst>
            <a:softEdge rad="112500"/>
          </a:effectLst>
        </p:spPr>
      </p:pic>
      <p:sp>
        <p:nvSpPr>
          <p:cNvPr id="5" name="Metin kutusu 4"/>
          <p:cNvSpPr txBox="1"/>
          <p:nvPr/>
        </p:nvSpPr>
        <p:spPr>
          <a:xfrm>
            <a:off x="801666" y="2054268"/>
            <a:ext cx="10045874" cy="923330"/>
          </a:xfrm>
          <a:prstGeom prst="rect">
            <a:avLst/>
          </a:prstGeom>
          <a:noFill/>
        </p:spPr>
        <p:txBody>
          <a:bodyPr wrap="square" rtlCol="0">
            <a:spAutoFit/>
          </a:bodyPr>
          <a:lstStyle/>
          <a:p>
            <a:r>
              <a:rPr lang="tr-TR" dirty="0">
                <a:solidFill>
                  <a:srgbClr val="FFFF00"/>
                </a:solidFill>
              </a:rPr>
              <a:t>Elektronik belgelerin güvenli elektronik imza ile imzalanması, zorunlu hâllerde veya olağanüstü durumlarda fiziksel ortamda hazırlanan belgelerin ise imzanın dağılmayacak ve kâğıda işlemesini sağlayacak mavi mürekkepli kalemle atılması </a:t>
            </a:r>
            <a:r>
              <a:rPr lang="tr-TR" dirty="0" smtClean="0">
                <a:solidFill>
                  <a:srgbClr val="FFFF00"/>
                </a:solidFill>
              </a:rPr>
              <a:t>gerekmektedir.</a:t>
            </a:r>
            <a:endParaRPr lang="tr-TR" dirty="0">
              <a:solidFill>
                <a:srgbClr val="FFFF00"/>
              </a:solidFill>
            </a:endParaRPr>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1874" y="3106454"/>
            <a:ext cx="5498925" cy="3369501"/>
          </a:xfrm>
          <a:prstGeom prst="rect">
            <a:avLst/>
          </a:prstGeom>
          <a:ln>
            <a:noFill/>
          </a:ln>
          <a:effectLst>
            <a:softEdge rad="112500"/>
          </a:effectLst>
        </p:spPr>
      </p:pic>
      <p:sp>
        <p:nvSpPr>
          <p:cNvPr id="7" name="Slayt Numarası Yer Tutucusu 6"/>
          <p:cNvSpPr>
            <a:spLocks noGrp="1"/>
          </p:cNvSpPr>
          <p:nvPr>
            <p:ph type="sldNum" sz="quarter" idx="12"/>
          </p:nvPr>
        </p:nvSpPr>
        <p:spPr/>
        <p:txBody>
          <a:bodyPr/>
          <a:lstStyle/>
          <a:p>
            <a:fld id="{3FEBB357-8D08-4F97-ADE8-828678CB3ADA}" type="slidenum">
              <a:rPr lang="tr-TR" smtClean="0"/>
              <a:t>55</a:t>
            </a:fld>
            <a:endParaRPr lang="tr-TR"/>
          </a:p>
        </p:txBody>
      </p:sp>
    </p:spTree>
    <p:extLst>
      <p:ext uri="{BB962C8B-B14F-4D97-AF65-F5344CB8AC3E}">
        <p14:creationId xmlns:p14="http://schemas.microsoft.com/office/powerpoint/2010/main" val="349700419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FF00"/>
                </a:solidFill>
              </a:rPr>
              <a:t>İmza bölümünde unvan kullanımı</a:t>
            </a:r>
            <a:endParaRPr lang="tr-TR" dirty="0">
              <a:solidFill>
                <a:srgbClr val="FFFF00"/>
              </a:solidFill>
            </a:endParaRPr>
          </a:p>
        </p:txBody>
      </p:sp>
      <p:sp>
        <p:nvSpPr>
          <p:cNvPr id="3" name="İçerik Yer Tutucusu 2"/>
          <p:cNvSpPr>
            <a:spLocks noGrp="1"/>
          </p:cNvSpPr>
          <p:nvPr>
            <p:ph idx="1"/>
          </p:nvPr>
        </p:nvSpPr>
        <p:spPr/>
        <p:txBody>
          <a:bodyPr/>
          <a:lstStyle/>
          <a:p>
            <a:r>
              <a:rPr lang="tr-TR" dirty="0">
                <a:solidFill>
                  <a:srgbClr val="FFFF00"/>
                </a:solidFill>
              </a:rPr>
              <a:t>İmza bölümünde imza atacak yetkili makamın adı, soyadı ve unvanı açık yazılmalıdır. Sadece akademik </a:t>
            </a:r>
            <a:r>
              <a:rPr lang="tr-TR" dirty="0" smtClean="0">
                <a:solidFill>
                  <a:srgbClr val="FFFF00"/>
                </a:solidFill>
              </a:rPr>
              <a:t>unvanlar </a:t>
            </a:r>
            <a:r>
              <a:rPr lang="tr-TR" dirty="0">
                <a:solidFill>
                  <a:srgbClr val="FFFF00"/>
                </a:solidFill>
              </a:rPr>
              <a:t>ile askeri rütbelerde kısaltma </a:t>
            </a:r>
            <a:r>
              <a:rPr lang="tr-TR" dirty="0" smtClean="0">
                <a:solidFill>
                  <a:srgbClr val="FFFF00"/>
                </a:solidFill>
              </a:rPr>
              <a:t>kullanılmalıdır.</a:t>
            </a:r>
          </a:p>
          <a:p>
            <a:pPr marL="0" indent="0">
              <a:buNone/>
            </a:pPr>
            <a:endParaRPr lang="tr-TR" dirty="0"/>
          </a:p>
          <a:p>
            <a:pPr marL="0" indent="0">
              <a:buNone/>
            </a:pPr>
            <a:endParaRPr lang="tr-TR" dirty="0"/>
          </a:p>
        </p:txBody>
      </p:sp>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06455" y="3363913"/>
            <a:ext cx="4872624" cy="252332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3FEBB357-8D08-4F97-ADE8-828678CB3ADA}" type="slidenum">
              <a:rPr lang="tr-TR" smtClean="0"/>
              <a:t>56</a:t>
            </a:fld>
            <a:endParaRPr lang="tr-TR"/>
          </a:p>
        </p:txBody>
      </p:sp>
    </p:spTree>
    <p:extLst>
      <p:ext uri="{BB962C8B-B14F-4D97-AF65-F5344CB8AC3E}">
        <p14:creationId xmlns:p14="http://schemas.microsoft.com/office/powerpoint/2010/main" val="412398759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solidFill>
                  <a:srgbClr val="FFFF00"/>
                </a:solidFill>
              </a:rPr>
              <a:t>İmza alanında yer alacak yetkili makamın Adı ve SOYADI açık yazılmalı, kısaltma kullanılmamalıdır</a:t>
            </a:r>
          </a:p>
        </p:txBody>
      </p:sp>
      <p:pic>
        <p:nvPicPr>
          <p:cNvPr id="2560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8058" y="2801938"/>
            <a:ext cx="10258499" cy="277214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Slayt Numarası Yer Tutucusu 6"/>
          <p:cNvSpPr>
            <a:spLocks noGrp="1"/>
          </p:cNvSpPr>
          <p:nvPr>
            <p:ph type="sldNum" sz="quarter" idx="12"/>
          </p:nvPr>
        </p:nvSpPr>
        <p:spPr/>
        <p:txBody>
          <a:bodyPr/>
          <a:lstStyle/>
          <a:p>
            <a:fld id="{3FEBB357-8D08-4F97-ADE8-828678CB3ADA}" type="slidenum">
              <a:rPr lang="tr-TR" smtClean="0"/>
              <a:t>57</a:t>
            </a:fld>
            <a:endParaRPr lang="tr-TR"/>
          </a:p>
        </p:txBody>
      </p:sp>
    </p:spTree>
    <p:extLst>
      <p:ext uri="{BB962C8B-B14F-4D97-AF65-F5344CB8AC3E}">
        <p14:creationId xmlns:p14="http://schemas.microsoft.com/office/powerpoint/2010/main" val="85157890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a:t>. </a:t>
            </a:r>
            <a:r>
              <a:rPr lang="tr-TR" dirty="0">
                <a:solidFill>
                  <a:srgbClr val="FFFF00"/>
                </a:solidFill>
              </a:rPr>
              <a:t>Güvenli Elektronik İmza İşleminde Uyulması Gereken Kurallar</a:t>
            </a:r>
          </a:p>
        </p:txBody>
      </p:sp>
      <p:pic>
        <p:nvPicPr>
          <p:cNvPr id="266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90597" y="2204581"/>
            <a:ext cx="8755693" cy="359496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ayt Numarası Yer Tutucusu 2"/>
          <p:cNvSpPr>
            <a:spLocks noGrp="1"/>
          </p:cNvSpPr>
          <p:nvPr>
            <p:ph type="sldNum" sz="quarter" idx="12"/>
          </p:nvPr>
        </p:nvSpPr>
        <p:spPr/>
        <p:txBody>
          <a:bodyPr/>
          <a:lstStyle/>
          <a:p>
            <a:fld id="{3FEBB357-8D08-4F97-ADE8-828678CB3ADA}" type="slidenum">
              <a:rPr lang="tr-TR" smtClean="0"/>
              <a:t>58</a:t>
            </a:fld>
            <a:endParaRPr lang="tr-TR"/>
          </a:p>
        </p:txBody>
      </p:sp>
    </p:spTree>
    <p:extLst>
      <p:ext uri="{BB962C8B-B14F-4D97-AF65-F5344CB8AC3E}">
        <p14:creationId xmlns:p14="http://schemas.microsoft.com/office/powerpoint/2010/main" val="276547250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a:t>. </a:t>
            </a:r>
            <a:r>
              <a:rPr lang="tr-TR" dirty="0">
                <a:solidFill>
                  <a:srgbClr val="FFFF00"/>
                </a:solidFill>
              </a:rPr>
              <a:t>Güvenli Elektronik İmza İşleminde Uyulması Gereken Kurallar</a:t>
            </a:r>
          </a:p>
        </p:txBody>
      </p:sp>
      <p:pic>
        <p:nvPicPr>
          <p:cNvPr id="266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90597" y="2204581"/>
            <a:ext cx="8755693" cy="359496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ayt Numarası Yer Tutucusu 2"/>
          <p:cNvSpPr>
            <a:spLocks noGrp="1"/>
          </p:cNvSpPr>
          <p:nvPr>
            <p:ph type="sldNum" sz="quarter" idx="12"/>
          </p:nvPr>
        </p:nvSpPr>
        <p:spPr/>
        <p:txBody>
          <a:bodyPr/>
          <a:lstStyle/>
          <a:p>
            <a:fld id="{3FEBB357-8D08-4F97-ADE8-828678CB3ADA}" type="slidenum">
              <a:rPr lang="tr-TR" smtClean="0"/>
              <a:t>59</a:t>
            </a:fld>
            <a:endParaRPr lang="tr-TR"/>
          </a:p>
        </p:txBody>
      </p:sp>
    </p:spTree>
    <p:extLst>
      <p:ext uri="{BB962C8B-B14F-4D97-AF65-F5344CB8AC3E}">
        <p14:creationId xmlns:p14="http://schemas.microsoft.com/office/powerpoint/2010/main" val="19846453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95269" y="273270"/>
            <a:ext cx="9001462" cy="1818290"/>
          </a:xfrm>
        </p:spPr>
        <p:txBody>
          <a:bodyPr/>
          <a:lstStyle/>
          <a:p>
            <a:r>
              <a:rPr lang="tr-TR" dirty="0" smtClean="0">
                <a:solidFill>
                  <a:srgbClr val="FFFF00"/>
                </a:solidFill>
              </a:rPr>
              <a:t>YÖNETMELİKTEKİ YENİLİKLER</a:t>
            </a:r>
            <a:endParaRPr lang="tr-TR" dirty="0">
              <a:solidFill>
                <a:srgbClr val="FFFF00"/>
              </a:solidFill>
            </a:endParaRPr>
          </a:p>
        </p:txBody>
      </p:sp>
      <p:sp>
        <p:nvSpPr>
          <p:cNvPr id="3" name="Alt Başlık 2"/>
          <p:cNvSpPr>
            <a:spLocks noGrp="1"/>
          </p:cNvSpPr>
          <p:nvPr>
            <p:ph type="subTitle" idx="1"/>
          </p:nvPr>
        </p:nvSpPr>
        <p:spPr>
          <a:xfrm>
            <a:off x="493986" y="2575034"/>
            <a:ext cx="11088414" cy="3762704"/>
          </a:xfrm>
        </p:spPr>
        <p:txBody>
          <a:bodyPr>
            <a:normAutofit lnSpcReduction="10000"/>
          </a:bodyPr>
          <a:lstStyle/>
          <a:p>
            <a:pPr marL="342900" indent="-342900" algn="just">
              <a:buFont typeface="Wingdings" panose="05000000000000000000" pitchFamily="2" charset="2"/>
              <a:buChar char="Ø"/>
            </a:pPr>
            <a:r>
              <a:rPr lang="tr-TR" dirty="0">
                <a:solidFill>
                  <a:srgbClr val="FFFF00"/>
                </a:solidFill>
              </a:rPr>
              <a:t>Resmî yazışma süreçlerinin </a:t>
            </a:r>
            <a:r>
              <a:rPr lang="tr-TR" dirty="0">
                <a:solidFill>
                  <a:srgbClr val="FF0000"/>
                </a:solidFill>
              </a:rPr>
              <a:t>elektronik ortam</a:t>
            </a:r>
            <a:r>
              <a:rPr lang="tr-TR" dirty="0">
                <a:solidFill>
                  <a:srgbClr val="FFFF00"/>
                </a:solidFill>
              </a:rPr>
              <a:t>da yürütülmesi asli unsur haline getirilmiştir</a:t>
            </a:r>
            <a:r>
              <a:rPr lang="tr-TR" dirty="0" smtClean="0">
                <a:solidFill>
                  <a:srgbClr val="FFFF00"/>
                </a:solidFill>
              </a:rPr>
              <a:t>.</a:t>
            </a:r>
          </a:p>
          <a:p>
            <a:pPr marL="342900" indent="-342900" algn="just">
              <a:buFont typeface="Wingdings" panose="05000000000000000000" pitchFamily="2" charset="2"/>
              <a:buChar char="Ø"/>
            </a:pPr>
            <a:r>
              <a:rPr lang="tr-TR" dirty="0">
                <a:solidFill>
                  <a:srgbClr val="FFFF00"/>
                </a:solidFill>
              </a:rPr>
              <a:t>Belgelerin elektronik ortamda </a:t>
            </a:r>
            <a:r>
              <a:rPr lang="tr-TR" dirty="0">
                <a:solidFill>
                  <a:srgbClr val="FF0000"/>
                </a:solidFill>
              </a:rPr>
              <a:t>tek nüsha </a:t>
            </a:r>
            <a:r>
              <a:rPr lang="tr-TR" dirty="0">
                <a:solidFill>
                  <a:srgbClr val="FFFF00"/>
                </a:solidFill>
              </a:rPr>
              <a:t>oluşturulması </a:t>
            </a:r>
            <a:endParaRPr lang="tr-TR" dirty="0" smtClean="0">
              <a:solidFill>
                <a:srgbClr val="FFFF00"/>
              </a:solidFill>
            </a:endParaRPr>
          </a:p>
          <a:p>
            <a:pPr marL="342900" indent="-342900" algn="just">
              <a:buFont typeface="Wingdings" panose="05000000000000000000" pitchFamily="2" charset="2"/>
              <a:buChar char="Ø"/>
            </a:pPr>
            <a:r>
              <a:rPr lang="tr-TR" dirty="0">
                <a:solidFill>
                  <a:srgbClr val="FFFF00"/>
                </a:solidFill>
              </a:rPr>
              <a:t>Belge içerisinde </a:t>
            </a:r>
            <a:r>
              <a:rPr lang="tr-TR" dirty="0">
                <a:solidFill>
                  <a:srgbClr val="FF0000"/>
                </a:solidFill>
              </a:rPr>
              <a:t>logo</a:t>
            </a:r>
            <a:r>
              <a:rPr lang="tr-TR" dirty="0">
                <a:solidFill>
                  <a:srgbClr val="FFFF00"/>
                </a:solidFill>
              </a:rPr>
              <a:t> kullanımı </a:t>
            </a:r>
            <a:endParaRPr lang="tr-TR" dirty="0" smtClean="0">
              <a:solidFill>
                <a:srgbClr val="FFFF00"/>
              </a:solidFill>
            </a:endParaRPr>
          </a:p>
          <a:p>
            <a:pPr marL="342900" indent="-342900" algn="just">
              <a:buFont typeface="Wingdings" panose="05000000000000000000" pitchFamily="2" charset="2"/>
              <a:buChar char="Ø"/>
            </a:pPr>
            <a:r>
              <a:rPr lang="tr-TR" dirty="0">
                <a:solidFill>
                  <a:srgbClr val="FF0000"/>
                </a:solidFill>
              </a:rPr>
              <a:t>Sayı bölümünde </a:t>
            </a:r>
            <a:r>
              <a:rPr lang="tr-TR" dirty="0">
                <a:solidFill>
                  <a:srgbClr val="FFFF00"/>
                </a:solidFill>
              </a:rPr>
              <a:t>belgenin hazırlanma sürecinin </a:t>
            </a:r>
            <a:r>
              <a:rPr lang="tr-TR" dirty="0" smtClean="0">
                <a:solidFill>
                  <a:srgbClr val="FFFF00"/>
                </a:solidFill>
              </a:rPr>
              <a:t>belirtilmesi</a:t>
            </a:r>
          </a:p>
          <a:p>
            <a:pPr marL="342900" indent="-342900" algn="just">
              <a:buFont typeface="Wingdings" panose="05000000000000000000" pitchFamily="2" charset="2"/>
              <a:buChar char="Ø"/>
            </a:pPr>
            <a:r>
              <a:rPr lang="tr-TR" dirty="0">
                <a:solidFill>
                  <a:srgbClr val="FF0000"/>
                </a:solidFill>
              </a:rPr>
              <a:t>Doğrulama kodu </a:t>
            </a:r>
            <a:r>
              <a:rPr lang="tr-TR" dirty="0">
                <a:solidFill>
                  <a:srgbClr val="FFFF00"/>
                </a:solidFill>
              </a:rPr>
              <a:t>ve </a:t>
            </a:r>
            <a:r>
              <a:rPr lang="tr-TR" dirty="0" err="1">
                <a:solidFill>
                  <a:srgbClr val="FF0000"/>
                </a:solidFill>
              </a:rPr>
              <a:t>karekod</a:t>
            </a:r>
            <a:r>
              <a:rPr lang="tr-TR" dirty="0">
                <a:solidFill>
                  <a:srgbClr val="FF0000"/>
                </a:solidFill>
              </a:rPr>
              <a:t> </a:t>
            </a:r>
            <a:r>
              <a:rPr lang="tr-TR" dirty="0" smtClean="0">
                <a:solidFill>
                  <a:srgbClr val="FFFF00"/>
                </a:solidFill>
              </a:rPr>
              <a:t>kullanımı</a:t>
            </a:r>
          </a:p>
          <a:p>
            <a:pPr marL="342900" indent="-342900" algn="just">
              <a:buFont typeface="Wingdings" panose="05000000000000000000" pitchFamily="2" charset="2"/>
              <a:buChar char="Ø"/>
            </a:pPr>
            <a:r>
              <a:rPr lang="tr-TR" dirty="0">
                <a:solidFill>
                  <a:srgbClr val="FF0000"/>
                </a:solidFill>
              </a:rPr>
              <a:t>Kişiye özel </a:t>
            </a:r>
            <a:r>
              <a:rPr lang="tr-TR" dirty="0">
                <a:solidFill>
                  <a:srgbClr val="FFFF00"/>
                </a:solidFill>
              </a:rPr>
              <a:t>belgelere ilişkin düzenleme </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96394" y="4923772"/>
            <a:ext cx="1755210" cy="1755210"/>
          </a:xfrm>
          <a:prstGeom prst="rect">
            <a:avLst/>
          </a:prstGeom>
        </p:spPr>
      </p:pic>
      <p:sp>
        <p:nvSpPr>
          <p:cNvPr id="5" name="Slayt Numarası Yer Tutucusu 4"/>
          <p:cNvSpPr>
            <a:spLocks noGrp="1"/>
          </p:cNvSpPr>
          <p:nvPr>
            <p:ph type="sldNum" sz="quarter" idx="12"/>
          </p:nvPr>
        </p:nvSpPr>
        <p:spPr/>
        <p:txBody>
          <a:bodyPr/>
          <a:lstStyle/>
          <a:p>
            <a:fld id="{3FEBB357-8D08-4F97-ADE8-828678CB3ADA}" type="slidenum">
              <a:rPr lang="tr-TR" smtClean="0"/>
              <a:t>6</a:t>
            </a:fld>
            <a:endParaRPr lang="tr-TR"/>
          </a:p>
        </p:txBody>
      </p:sp>
    </p:spTree>
    <p:extLst>
      <p:ext uri="{BB962C8B-B14F-4D97-AF65-F5344CB8AC3E}">
        <p14:creationId xmlns:p14="http://schemas.microsoft.com/office/powerpoint/2010/main" val="2353866006"/>
      </p:ext>
    </p:extLst>
  </p:cSld>
  <p:clrMapOvr>
    <a:masterClrMapping/>
  </p:clrMapOvr>
  <mc:AlternateContent xmlns:mc="http://schemas.openxmlformats.org/markup-compatibility/2006" xmlns:p14="http://schemas.microsoft.com/office/powerpoint/2010/main">
    <mc:Choice Requires="p14">
      <p:transition spd="slow" p14:dur="2000" advTm="43380"/>
    </mc:Choice>
    <mc:Fallback xmlns="">
      <p:transition spd="slow" advTm="43380"/>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a:t> </a:t>
            </a:r>
            <a:r>
              <a:rPr lang="tr-TR" dirty="0">
                <a:solidFill>
                  <a:srgbClr val="FFFF00"/>
                </a:solidFill>
              </a:rPr>
              <a:t>rapor veya benzeri eklerin güvenli elektronik imza ile </a:t>
            </a:r>
            <a:r>
              <a:rPr lang="tr-TR" dirty="0" smtClean="0">
                <a:solidFill>
                  <a:srgbClr val="FFFF00"/>
                </a:solidFill>
              </a:rPr>
              <a:t>imzalanmasI</a:t>
            </a:r>
            <a:endParaRPr lang="tr-TR" dirty="0">
              <a:solidFill>
                <a:srgbClr val="FFFF00"/>
              </a:solidFill>
            </a:endParaRPr>
          </a:p>
        </p:txBody>
      </p:sp>
      <p:sp>
        <p:nvSpPr>
          <p:cNvPr id="3" name="İçerik Yer Tutucusu 2"/>
          <p:cNvSpPr>
            <a:spLocks noGrp="1"/>
          </p:cNvSpPr>
          <p:nvPr>
            <p:ph idx="1"/>
          </p:nvPr>
        </p:nvSpPr>
        <p:spPr/>
        <p:txBody>
          <a:bodyPr>
            <a:noAutofit/>
          </a:bodyPr>
          <a:lstStyle/>
          <a:p>
            <a:r>
              <a:rPr lang="tr-TR" sz="2800" dirty="0">
                <a:solidFill>
                  <a:srgbClr val="FFFF00"/>
                </a:solidFill>
              </a:rPr>
              <a:t>Sorumluluğu bulunan kişilerin imzasını gerektiren rapor veya benzeri eklerin elektronik ortamda hazırlanarak üst yazıya eklenmesi durumunda, üst yazıdan bağımsız olarak rapor veya benzeri eklerin güvenli elektronik imza ile imzalanması işlemi kurumsal uygulamalar aracılığıyla (EBYS, Kurumsal Kaynak Planlama Yazılımları, İmzager vb.) gerçekleştirilebilmelidir. Raporun ayrıca güvenli elektronik imza ile imzalanma ihtiyacı olmaması durumunda belgeye ek olarak eklenmesi yeterli olacaktır</a:t>
            </a:r>
            <a:r>
              <a:rPr lang="tr-TR" sz="2800" dirty="0">
                <a:solidFill>
                  <a:srgbClr val="FF0000"/>
                </a:solidFill>
              </a:rPr>
              <a:t>.</a:t>
            </a:r>
          </a:p>
        </p:txBody>
      </p:sp>
      <p:sp>
        <p:nvSpPr>
          <p:cNvPr id="4" name="Slayt Numarası Yer Tutucusu 3"/>
          <p:cNvSpPr>
            <a:spLocks noGrp="1"/>
          </p:cNvSpPr>
          <p:nvPr>
            <p:ph type="sldNum" sz="quarter" idx="12"/>
          </p:nvPr>
        </p:nvSpPr>
        <p:spPr/>
        <p:txBody>
          <a:bodyPr/>
          <a:lstStyle/>
          <a:p>
            <a:fld id="{3FEBB357-8D08-4F97-ADE8-828678CB3ADA}" type="slidenum">
              <a:rPr lang="tr-TR" smtClean="0"/>
              <a:t>60</a:t>
            </a:fld>
            <a:endParaRPr lang="tr-TR"/>
          </a:p>
        </p:txBody>
      </p:sp>
    </p:spTree>
    <p:extLst>
      <p:ext uri="{BB962C8B-B14F-4D97-AF65-F5344CB8AC3E}">
        <p14:creationId xmlns:p14="http://schemas.microsoft.com/office/powerpoint/2010/main" val="70351863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a:t> </a:t>
            </a:r>
            <a:r>
              <a:rPr lang="tr-TR" dirty="0">
                <a:solidFill>
                  <a:srgbClr val="FFFF00"/>
                </a:solidFill>
              </a:rPr>
              <a:t>İmza Bölümünde Adına </a:t>
            </a:r>
            <a:r>
              <a:rPr lang="tr-TR" dirty="0" smtClean="0">
                <a:solidFill>
                  <a:srgbClr val="FFFF00"/>
                </a:solidFill>
              </a:rPr>
              <a:t>“</a:t>
            </a:r>
            <a:r>
              <a:rPr lang="tr-TR" cap="none" dirty="0" smtClean="0">
                <a:solidFill>
                  <a:srgbClr val="FFFF00"/>
                </a:solidFill>
              </a:rPr>
              <a:t>a.</a:t>
            </a:r>
            <a:r>
              <a:rPr lang="tr-TR" dirty="0" smtClean="0">
                <a:solidFill>
                  <a:srgbClr val="FFFF00"/>
                </a:solidFill>
              </a:rPr>
              <a:t>” </a:t>
            </a:r>
            <a:r>
              <a:rPr lang="tr-TR" dirty="0">
                <a:solidFill>
                  <a:srgbClr val="FFFF00"/>
                </a:solidFill>
              </a:rPr>
              <a:t>Kullanımı</a:t>
            </a:r>
          </a:p>
        </p:txBody>
      </p:sp>
      <p:sp>
        <p:nvSpPr>
          <p:cNvPr id="3" name="İçerik Yer Tutucusu 2"/>
          <p:cNvSpPr>
            <a:spLocks noGrp="1"/>
          </p:cNvSpPr>
          <p:nvPr>
            <p:ph idx="1"/>
          </p:nvPr>
        </p:nvSpPr>
        <p:spPr/>
        <p:txBody>
          <a:bodyPr>
            <a:noAutofit/>
          </a:bodyPr>
          <a:lstStyle/>
          <a:p>
            <a:r>
              <a:rPr lang="tr-TR" dirty="0">
                <a:solidFill>
                  <a:srgbClr val="FFFF00"/>
                </a:solidFill>
              </a:rPr>
              <a:t>Yetkili makam tarafından imza yetkisinin devredildiği durumlarda adına ifadesinin kısaltması olarak “ … a.” kullanılmaktadır. Yetkili makam adına imza atacak yetkililer, imza yetkileri ve /veya yetki devri yönergesine göre seçilmelidir. İdarenin iç yazışmalarında imza yetkisi devredilen unvan bilgisinin yazılmasına gerek yoktur. Ancak dağıtımlı belgelerde muhataplar arasında hem iç birim hem de idare olması durumunda, “... a.” ibaresine ve imza yetkisini devredenin unvanına yer verilmelidir. </a:t>
            </a:r>
            <a:r>
              <a:rPr lang="tr-TR" dirty="0">
                <a:solidFill>
                  <a:srgbClr val="FF0000"/>
                </a:solidFill>
              </a:rPr>
              <a:t>Metnin son kısmında kullanılacak “arz/rica ederim.” ifadesi, adına imza atılan makamın hiyerarşi yönünden durumu dikkate alınarak belirlenmelidir.</a:t>
            </a:r>
          </a:p>
        </p:txBody>
      </p:sp>
      <p:sp>
        <p:nvSpPr>
          <p:cNvPr id="4" name="Slayt Numarası Yer Tutucusu 3"/>
          <p:cNvSpPr>
            <a:spLocks noGrp="1"/>
          </p:cNvSpPr>
          <p:nvPr>
            <p:ph type="sldNum" sz="quarter" idx="12"/>
          </p:nvPr>
        </p:nvSpPr>
        <p:spPr/>
        <p:txBody>
          <a:bodyPr/>
          <a:lstStyle/>
          <a:p>
            <a:fld id="{3FEBB357-8D08-4F97-ADE8-828678CB3ADA}" type="slidenum">
              <a:rPr lang="tr-TR" smtClean="0"/>
              <a:t>61</a:t>
            </a:fld>
            <a:endParaRPr lang="tr-TR"/>
          </a:p>
        </p:txBody>
      </p:sp>
    </p:spTree>
    <p:extLst>
      <p:ext uri="{BB962C8B-B14F-4D97-AF65-F5344CB8AC3E}">
        <p14:creationId xmlns:p14="http://schemas.microsoft.com/office/powerpoint/2010/main" val="275405921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a:t> </a:t>
            </a:r>
            <a:r>
              <a:rPr lang="tr-TR" dirty="0">
                <a:solidFill>
                  <a:srgbClr val="FFFF00"/>
                </a:solidFill>
              </a:rPr>
              <a:t>İmza Bölümünde Adına </a:t>
            </a:r>
            <a:r>
              <a:rPr lang="tr-TR" dirty="0" smtClean="0">
                <a:solidFill>
                  <a:srgbClr val="FFFF00"/>
                </a:solidFill>
              </a:rPr>
              <a:t>“</a:t>
            </a:r>
            <a:r>
              <a:rPr lang="tr-TR" cap="none" dirty="0" smtClean="0">
                <a:solidFill>
                  <a:srgbClr val="FFFF00"/>
                </a:solidFill>
              </a:rPr>
              <a:t>a.</a:t>
            </a:r>
            <a:r>
              <a:rPr lang="tr-TR" dirty="0" smtClean="0">
                <a:solidFill>
                  <a:srgbClr val="FFFF00"/>
                </a:solidFill>
              </a:rPr>
              <a:t>” </a:t>
            </a:r>
            <a:r>
              <a:rPr lang="tr-TR" dirty="0">
                <a:solidFill>
                  <a:srgbClr val="FFFF00"/>
                </a:solidFill>
              </a:rPr>
              <a:t>Kullanımı</a:t>
            </a:r>
          </a:p>
        </p:txBody>
      </p:sp>
      <p:pic>
        <p:nvPicPr>
          <p:cNvPr id="276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06247" y="3194137"/>
            <a:ext cx="5749445" cy="2718147"/>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3FEBB357-8D08-4F97-ADE8-828678CB3ADA}" type="slidenum">
              <a:rPr lang="tr-TR" smtClean="0"/>
              <a:t>62</a:t>
            </a:fld>
            <a:endParaRPr lang="tr-TR"/>
          </a:p>
        </p:txBody>
      </p:sp>
    </p:spTree>
    <p:extLst>
      <p:ext uri="{BB962C8B-B14F-4D97-AF65-F5344CB8AC3E}">
        <p14:creationId xmlns:p14="http://schemas.microsoft.com/office/powerpoint/2010/main" val="366483061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FF00"/>
                </a:solidFill>
              </a:rPr>
              <a:t>İmza Bölümünde İki veya Daha Fazla Yetkilinin Seçilmesi</a:t>
            </a:r>
          </a:p>
        </p:txBody>
      </p:sp>
      <p:pic>
        <p:nvPicPr>
          <p:cNvPr id="286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03123" y="2204581"/>
            <a:ext cx="8843375" cy="3970751"/>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3FEBB357-8D08-4F97-ADE8-828678CB3ADA}" type="slidenum">
              <a:rPr lang="tr-TR" smtClean="0"/>
              <a:t>63</a:t>
            </a:fld>
            <a:endParaRPr lang="tr-TR"/>
          </a:p>
        </p:txBody>
      </p:sp>
    </p:spTree>
    <p:extLst>
      <p:ext uri="{BB962C8B-B14F-4D97-AF65-F5344CB8AC3E}">
        <p14:creationId xmlns:p14="http://schemas.microsoft.com/office/powerpoint/2010/main" val="237832941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İkiden Fazla Yetkilinin Birlikte İmzaladığı Belge Örneği:</a:t>
            </a: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5233" y="2459038"/>
            <a:ext cx="9845457" cy="3327987"/>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3FEBB357-8D08-4F97-ADE8-828678CB3ADA}" type="slidenum">
              <a:rPr lang="tr-TR" smtClean="0"/>
              <a:t>64</a:t>
            </a:fld>
            <a:endParaRPr lang="tr-TR"/>
          </a:p>
        </p:txBody>
      </p:sp>
    </p:spTree>
    <p:extLst>
      <p:ext uri="{BB962C8B-B14F-4D97-AF65-F5344CB8AC3E}">
        <p14:creationId xmlns:p14="http://schemas.microsoft.com/office/powerpoint/2010/main" val="201758181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KURUL İMZALARI</a:t>
            </a:r>
            <a:endParaRPr lang="tr-TR" dirty="0"/>
          </a:p>
        </p:txBody>
      </p:sp>
      <p:sp>
        <p:nvSpPr>
          <p:cNvPr id="3" name="İçerik Yer Tutucusu 2"/>
          <p:cNvSpPr>
            <a:spLocks noGrp="1"/>
          </p:cNvSpPr>
          <p:nvPr>
            <p:ph idx="1"/>
          </p:nvPr>
        </p:nvSpPr>
        <p:spPr/>
        <p:txBody>
          <a:bodyPr/>
          <a:lstStyle/>
          <a:p>
            <a:endParaRPr lang="tr-TR"/>
          </a:p>
        </p:txBody>
      </p:sp>
      <p:pic>
        <p:nvPicPr>
          <p:cNvPr id="296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9347" y="2197687"/>
            <a:ext cx="10471759" cy="3789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3FEBB357-8D08-4F97-ADE8-828678CB3ADA}" type="slidenum">
              <a:rPr lang="tr-TR" smtClean="0"/>
              <a:t>65</a:t>
            </a:fld>
            <a:endParaRPr lang="tr-TR"/>
          </a:p>
        </p:txBody>
      </p:sp>
    </p:spTree>
    <p:extLst>
      <p:ext uri="{BB962C8B-B14F-4D97-AF65-F5344CB8AC3E}">
        <p14:creationId xmlns:p14="http://schemas.microsoft.com/office/powerpoint/2010/main" val="326617140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FF00"/>
                </a:solidFill>
              </a:rPr>
              <a:t>. İmza Alanından Sonra Yazı veya Tablo Bulunmaması</a:t>
            </a:r>
          </a:p>
        </p:txBody>
      </p:sp>
      <p:sp>
        <p:nvSpPr>
          <p:cNvPr id="3" name="İçerik Yer Tutucusu 2"/>
          <p:cNvSpPr>
            <a:spLocks noGrp="1"/>
          </p:cNvSpPr>
          <p:nvPr>
            <p:ph idx="1"/>
          </p:nvPr>
        </p:nvSpPr>
        <p:spPr/>
        <p:txBody>
          <a:bodyPr/>
          <a:lstStyle/>
          <a:p>
            <a:r>
              <a:rPr lang="tr-TR" dirty="0">
                <a:solidFill>
                  <a:srgbClr val="FFFF00"/>
                </a:solidFill>
              </a:rPr>
              <a:t>İmzadan sonra belge içeriğine ait metnin devamı niteliğinde yazı veya tablo olmaması gerekmektedir</a:t>
            </a:r>
            <a:r>
              <a:rPr lang="tr-TR" dirty="0" smtClean="0"/>
              <a:t>. </a:t>
            </a:r>
            <a:r>
              <a:rPr lang="tr-TR" dirty="0" smtClean="0">
                <a:solidFill>
                  <a:srgbClr val="FF0000"/>
                </a:solidFill>
              </a:rPr>
              <a:t>(İMZA ALTI AÇIKLAMA ARTIK KULLANILMAYACAK)</a:t>
            </a:r>
          </a:p>
          <a:p>
            <a:endParaRPr lang="tr-TR" dirty="0"/>
          </a:p>
        </p:txBody>
      </p:sp>
      <p:pic>
        <p:nvPicPr>
          <p:cNvPr id="307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2186" y="3175696"/>
            <a:ext cx="9857984" cy="326268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3FEBB357-8D08-4F97-ADE8-828678CB3ADA}" type="slidenum">
              <a:rPr lang="tr-TR" smtClean="0"/>
              <a:t>66</a:t>
            </a:fld>
            <a:endParaRPr lang="tr-TR"/>
          </a:p>
        </p:txBody>
      </p:sp>
    </p:spTree>
    <p:extLst>
      <p:ext uri="{BB962C8B-B14F-4D97-AF65-F5344CB8AC3E}">
        <p14:creationId xmlns:p14="http://schemas.microsoft.com/office/powerpoint/2010/main" val="124661194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FF00"/>
                </a:solidFill>
              </a:rPr>
              <a:t>EK ALANININ YAZIMI</a:t>
            </a:r>
            <a:endParaRPr lang="tr-TR" dirty="0">
              <a:solidFill>
                <a:srgbClr val="FFFF00"/>
              </a:solidFill>
            </a:endParaRPr>
          </a:p>
        </p:txBody>
      </p:sp>
      <p:sp>
        <p:nvSpPr>
          <p:cNvPr id="3" name="İçerik Yer Tutucusu 2"/>
          <p:cNvSpPr>
            <a:spLocks noGrp="1"/>
          </p:cNvSpPr>
          <p:nvPr>
            <p:ph idx="1"/>
          </p:nvPr>
        </p:nvSpPr>
        <p:spPr/>
        <p:txBody>
          <a:bodyPr/>
          <a:lstStyle/>
          <a:p>
            <a:r>
              <a:rPr lang="tr-TR" dirty="0">
                <a:solidFill>
                  <a:srgbClr val="FF0000"/>
                </a:solidFill>
              </a:rPr>
              <a:t>Ek bilgisinde sadece sayfa sayısı verilmesi yerine ekin niteliği hakkında sayısal bilgi verilmelidir. Örneğin, EXCEL formatında oluşturulan bir personel listesinin sayfa sayısı net olmayacağından kişi sayısının belirtilmesi uygun </a:t>
            </a:r>
            <a:r>
              <a:rPr lang="tr-TR" dirty="0" smtClean="0">
                <a:solidFill>
                  <a:srgbClr val="FF0000"/>
                </a:solidFill>
              </a:rPr>
              <a:t>olacaktır.</a:t>
            </a:r>
            <a:endParaRPr lang="tr-TR" dirty="0">
              <a:solidFill>
                <a:srgbClr val="FF0000"/>
              </a:solidFill>
            </a:endParaRPr>
          </a:p>
        </p:txBody>
      </p:sp>
      <p:pic>
        <p:nvPicPr>
          <p:cNvPr id="317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4816" y="3394554"/>
            <a:ext cx="9619989" cy="294361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3FEBB357-8D08-4F97-ADE8-828678CB3ADA}" type="slidenum">
              <a:rPr lang="tr-TR" smtClean="0"/>
              <a:t>67</a:t>
            </a:fld>
            <a:endParaRPr lang="tr-TR"/>
          </a:p>
        </p:txBody>
      </p:sp>
    </p:spTree>
    <p:extLst>
      <p:ext uri="{BB962C8B-B14F-4D97-AF65-F5344CB8AC3E}">
        <p14:creationId xmlns:p14="http://schemas.microsoft.com/office/powerpoint/2010/main" val="404872748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FF00"/>
                </a:solidFill>
              </a:rPr>
              <a:t>EK ALANININ </a:t>
            </a:r>
            <a:r>
              <a:rPr lang="tr-TR" dirty="0">
                <a:solidFill>
                  <a:srgbClr val="FFFF00"/>
                </a:solidFill>
              </a:rPr>
              <a:t>YAZIMI</a:t>
            </a:r>
            <a:endParaRPr lang="tr-TR" dirty="0"/>
          </a:p>
        </p:txBody>
      </p:sp>
      <p:sp>
        <p:nvSpPr>
          <p:cNvPr id="3" name="İçerik Yer Tutucusu 2"/>
          <p:cNvSpPr>
            <a:spLocks noGrp="1"/>
          </p:cNvSpPr>
          <p:nvPr>
            <p:ph idx="1"/>
          </p:nvPr>
        </p:nvSpPr>
        <p:spPr/>
        <p:txBody>
          <a:bodyPr/>
          <a:lstStyle/>
          <a:p>
            <a:r>
              <a:rPr lang="tr-TR" dirty="0">
                <a:solidFill>
                  <a:srgbClr val="FFFF00"/>
                </a:solidFill>
              </a:rPr>
              <a:t>İlgi tutulan belgenin ek olarak iletilmesi durumunda, belgenin varsa fiziksel ekleri ayrıca belirtilmelidir</a:t>
            </a:r>
            <a:r>
              <a:rPr lang="tr-TR" dirty="0" smtClean="0">
                <a:solidFill>
                  <a:srgbClr val="FFFF00"/>
                </a:solidFill>
              </a:rPr>
              <a:t>.</a:t>
            </a:r>
          </a:p>
          <a:p>
            <a:endParaRPr lang="tr-TR" dirty="0"/>
          </a:p>
        </p:txBody>
      </p:sp>
      <p:pic>
        <p:nvPicPr>
          <p:cNvPr id="327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4816" y="2945922"/>
            <a:ext cx="9945666" cy="340477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3FEBB357-8D08-4F97-ADE8-828678CB3ADA}" type="slidenum">
              <a:rPr lang="tr-TR" smtClean="0"/>
              <a:t>68</a:t>
            </a:fld>
            <a:endParaRPr lang="tr-TR"/>
          </a:p>
        </p:txBody>
      </p:sp>
    </p:spTree>
    <p:extLst>
      <p:ext uri="{BB962C8B-B14F-4D97-AF65-F5344CB8AC3E}">
        <p14:creationId xmlns:p14="http://schemas.microsoft.com/office/powerpoint/2010/main" val="353788088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FF00"/>
                </a:solidFill>
              </a:rPr>
              <a:t>Dağıtım</a:t>
            </a:r>
          </a:p>
        </p:txBody>
      </p:sp>
      <p:sp>
        <p:nvSpPr>
          <p:cNvPr id="3" name="İçerik Yer Tutucusu 2"/>
          <p:cNvSpPr>
            <a:spLocks noGrp="1"/>
          </p:cNvSpPr>
          <p:nvPr>
            <p:ph idx="1"/>
          </p:nvPr>
        </p:nvSpPr>
        <p:spPr/>
        <p:txBody>
          <a:bodyPr>
            <a:normAutofit fontScale="77500" lnSpcReduction="20000"/>
          </a:bodyPr>
          <a:lstStyle/>
          <a:p>
            <a:r>
              <a:rPr lang="tr-TR" dirty="0">
                <a:solidFill>
                  <a:srgbClr val="FFFF00"/>
                </a:solidFill>
              </a:rPr>
              <a:t>Aynı içerikli belgenin birden fazla muhataba gönderilmesi durumunda her bir muhatap için ayrı belge oluşturmak yerine </a:t>
            </a:r>
            <a:r>
              <a:rPr lang="tr-TR" dirty="0">
                <a:solidFill>
                  <a:srgbClr val="FF0000"/>
                </a:solidFill>
              </a:rPr>
              <a:t>“DAĞITIM YERLERİNE” </a:t>
            </a:r>
            <a:r>
              <a:rPr lang="tr-TR" dirty="0">
                <a:solidFill>
                  <a:srgbClr val="FFFF00"/>
                </a:solidFill>
              </a:rPr>
              <a:t>hitaplı tek belge hazırlanmalıdır. Dağıtım alanında muhataplar belirtilmelidir. Dağıtım listesinin uzun olması durumunda ayrıca dağıtım listesi oluşturulabilmektedir. Dağıtımlı belgelerin tek belge olarak düzenlenmesi ile hazırlanma ve imzalanma süreçlerinde zamandan ve maliyetten tasarruf sağlanmış olacaktır. </a:t>
            </a:r>
            <a:r>
              <a:rPr lang="tr-TR" dirty="0">
                <a:solidFill>
                  <a:srgbClr val="FF0000"/>
                </a:solidFill>
              </a:rPr>
              <a:t>“DAĞITIM YERLERİNE”</a:t>
            </a:r>
            <a:r>
              <a:rPr lang="tr-TR" dirty="0">
                <a:solidFill>
                  <a:srgbClr val="FFFF00"/>
                </a:solidFill>
              </a:rPr>
              <a:t> hitaplı belgelerin görüntüsünde hitap değiştirilerek kurum isimlerinin yazılmaması gerekmektedir. Muhatap alanı değişime uğramadığı için belge özniteliklerini korumuş olacaktır. Belgeyi, idareleri sınıflandırarak (bakanlıklar, valilikler, üniversiteler, Kamu kurum ve kuruluşları ve benzeri) göndermek gerektiğinde “Dağıtım:” alanına daha önceden tanımlanan dağıtım planı yazılmalıdır. Oluşturulan dağıtım planı, EBYS’lerde tanımlanıp kullanıma açılabilmektedir. Dağıtım planlarının kullanımıyla birlikte muhatap idarelerin tek tek belirtilmesi sebebiyle </a:t>
            </a:r>
            <a:r>
              <a:rPr lang="tr-TR" dirty="0">
                <a:solidFill>
                  <a:srgbClr val="FF0000"/>
                </a:solidFill>
              </a:rPr>
              <a:t>üst yazının dağıtım listesinden dolayı uzamasının, muhataplar arasında bazı idarelerin unutulmasının ve harcanacak zaman kaybının önüne geçilmiş olacaktır. </a:t>
            </a:r>
            <a:r>
              <a:rPr lang="tr-TR" dirty="0">
                <a:solidFill>
                  <a:srgbClr val="FFFF00"/>
                </a:solidFill>
              </a:rPr>
              <a:t>Dağıtım listesinin uzun olması durumunda “Dağıtım:” ibaresinin alt satırına “Dağıtım Listesi” yazılmalıdır. Muhatap idareler, “DAĞITIM LİSTESİ” başlığı altında belgenin devamında farklı bir sayfada veya belge ekinde belirtilmelidir</a:t>
            </a:r>
          </a:p>
        </p:txBody>
      </p:sp>
      <p:sp>
        <p:nvSpPr>
          <p:cNvPr id="4" name="Slayt Numarası Yer Tutucusu 3"/>
          <p:cNvSpPr>
            <a:spLocks noGrp="1"/>
          </p:cNvSpPr>
          <p:nvPr>
            <p:ph type="sldNum" sz="quarter" idx="12"/>
          </p:nvPr>
        </p:nvSpPr>
        <p:spPr/>
        <p:txBody>
          <a:bodyPr/>
          <a:lstStyle/>
          <a:p>
            <a:fld id="{3FEBB357-8D08-4F97-ADE8-828678CB3ADA}" type="slidenum">
              <a:rPr lang="tr-TR" smtClean="0"/>
              <a:t>69</a:t>
            </a:fld>
            <a:endParaRPr lang="tr-TR"/>
          </a:p>
        </p:txBody>
      </p:sp>
    </p:spTree>
    <p:extLst>
      <p:ext uri="{BB962C8B-B14F-4D97-AF65-F5344CB8AC3E}">
        <p14:creationId xmlns:p14="http://schemas.microsoft.com/office/powerpoint/2010/main" val="39593403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05173" y="2192055"/>
            <a:ext cx="3394554" cy="4283901"/>
          </a:xfrm>
          <a:prstGeom prst="rect">
            <a:avLst/>
          </a:prstGeom>
          <a:ln>
            <a:noFill/>
          </a:ln>
          <a:effectLst>
            <a:softEdge rad="112500"/>
          </a:effectLst>
        </p:spPr>
      </p:pic>
      <p:sp>
        <p:nvSpPr>
          <p:cNvPr id="2" name="Unvan 1"/>
          <p:cNvSpPr>
            <a:spLocks noGrp="1"/>
          </p:cNvSpPr>
          <p:nvPr>
            <p:ph type="ctrTitle"/>
          </p:nvPr>
        </p:nvSpPr>
        <p:spPr>
          <a:xfrm>
            <a:off x="1595269" y="273270"/>
            <a:ext cx="9001462" cy="1818290"/>
          </a:xfrm>
        </p:spPr>
        <p:txBody>
          <a:bodyPr/>
          <a:lstStyle/>
          <a:p>
            <a:r>
              <a:rPr lang="tr-TR" dirty="0" smtClean="0">
                <a:solidFill>
                  <a:srgbClr val="FFFF00"/>
                </a:solidFill>
              </a:rPr>
              <a:t>YÖNETMELİKTEKİ YENİLİKLER</a:t>
            </a:r>
            <a:endParaRPr lang="tr-TR" dirty="0">
              <a:solidFill>
                <a:srgbClr val="FFFF00"/>
              </a:solidFill>
            </a:endParaRPr>
          </a:p>
        </p:txBody>
      </p:sp>
      <p:sp>
        <p:nvSpPr>
          <p:cNvPr id="3" name="Alt Başlık 2"/>
          <p:cNvSpPr>
            <a:spLocks noGrp="1"/>
          </p:cNvSpPr>
          <p:nvPr>
            <p:ph type="subTitle" idx="1"/>
          </p:nvPr>
        </p:nvSpPr>
        <p:spPr>
          <a:xfrm>
            <a:off x="493986" y="2292263"/>
            <a:ext cx="8011187" cy="4045475"/>
          </a:xfrm>
        </p:spPr>
        <p:txBody>
          <a:bodyPr>
            <a:normAutofit fontScale="92500"/>
          </a:bodyPr>
          <a:lstStyle/>
          <a:p>
            <a:pPr marL="342900" indent="-342900" algn="just">
              <a:buFont typeface="Wingdings" panose="05000000000000000000" pitchFamily="2" charset="2"/>
              <a:buChar char="Ø"/>
            </a:pPr>
            <a:r>
              <a:rPr lang="tr-TR" dirty="0" smtClean="0">
                <a:solidFill>
                  <a:srgbClr val="FF0000"/>
                </a:solidFill>
              </a:rPr>
              <a:t>Yurt dışı temsilciliklerince </a:t>
            </a:r>
            <a:r>
              <a:rPr lang="tr-TR" dirty="0" smtClean="0">
                <a:solidFill>
                  <a:srgbClr val="FFFF00"/>
                </a:solidFill>
              </a:rPr>
              <a:t>oluşturulacak belgelere ilişkin örneklendirmeler</a:t>
            </a:r>
          </a:p>
          <a:p>
            <a:pPr marL="342900" indent="-342900" algn="just">
              <a:buFont typeface="Wingdings" panose="05000000000000000000" pitchFamily="2" charset="2"/>
              <a:buChar char="Ø"/>
            </a:pPr>
            <a:r>
              <a:rPr lang="tr-TR" dirty="0" smtClean="0">
                <a:solidFill>
                  <a:srgbClr val="FF0000"/>
                </a:solidFill>
              </a:rPr>
              <a:t>Yabancı dilde </a:t>
            </a:r>
            <a:r>
              <a:rPr lang="tr-TR" dirty="0" smtClean="0">
                <a:solidFill>
                  <a:srgbClr val="FFFF00"/>
                </a:solidFill>
              </a:rPr>
              <a:t>oluşturulan belgelere ilişkin düzenleme</a:t>
            </a:r>
          </a:p>
          <a:p>
            <a:pPr marL="342900" indent="-342900" algn="just">
              <a:buFont typeface="Wingdings" panose="05000000000000000000" pitchFamily="2" charset="2"/>
              <a:buChar char="Ø"/>
            </a:pPr>
            <a:r>
              <a:rPr lang="tr-TR" dirty="0" smtClean="0">
                <a:solidFill>
                  <a:srgbClr val="FF0000"/>
                </a:solidFill>
              </a:rPr>
              <a:t>Kılavuz</a:t>
            </a:r>
            <a:r>
              <a:rPr lang="tr-TR" dirty="0" smtClean="0">
                <a:solidFill>
                  <a:srgbClr val="FFFF00"/>
                </a:solidFill>
              </a:rPr>
              <a:t> ile yönetmelik hükümlerinin detaylandırılması</a:t>
            </a:r>
          </a:p>
          <a:p>
            <a:pPr marL="342900" indent="-342900" algn="just">
              <a:buFont typeface="Wingdings" panose="05000000000000000000" pitchFamily="2" charset="2"/>
              <a:buChar char="Ø"/>
            </a:pPr>
            <a:r>
              <a:rPr lang="tr-TR" dirty="0" smtClean="0">
                <a:solidFill>
                  <a:srgbClr val="FFFF00"/>
                </a:solidFill>
              </a:rPr>
              <a:t>Kılavuzda “Metin İçeriği Hazırlama” ve “Gizlilik” hakkında detaylı bilgilendirme </a:t>
            </a:r>
          </a:p>
          <a:p>
            <a:pPr marL="342900" indent="-342900" algn="just">
              <a:buFont typeface="Wingdings" panose="05000000000000000000" pitchFamily="2" charset="2"/>
              <a:buChar char="Ø"/>
            </a:pPr>
            <a:r>
              <a:rPr lang="tr-TR" dirty="0" smtClean="0">
                <a:solidFill>
                  <a:srgbClr val="FFFF00"/>
                </a:solidFill>
              </a:rPr>
              <a:t>Klavuz için: </a:t>
            </a:r>
            <a:r>
              <a:rPr lang="tr-TR" dirty="0" smtClean="0">
                <a:hlinkClick r:id="rId3"/>
              </a:rPr>
              <a:t>https://www.tccb.gov.tr/resmiyazisma/kilavuz/</a:t>
            </a:r>
            <a:r>
              <a:rPr lang="tr-TR" dirty="0" smtClean="0"/>
              <a:t> </a:t>
            </a:r>
            <a:endParaRPr lang="tr-TR" dirty="0"/>
          </a:p>
        </p:txBody>
      </p:sp>
      <p:sp>
        <p:nvSpPr>
          <p:cNvPr id="5" name="Slayt Numarası Yer Tutucusu 4"/>
          <p:cNvSpPr>
            <a:spLocks noGrp="1"/>
          </p:cNvSpPr>
          <p:nvPr>
            <p:ph type="sldNum" sz="quarter" idx="12"/>
          </p:nvPr>
        </p:nvSpPr>
        <p:spPr/>
        <p:txBody>
          <a:bodyPr/>
          <a:lstStyle/>
          <a:p>
            <a:fld id="{3FEBB357-8D08-4F97-ADE8-828678CB3ADA}" type="slidenum">
              <a:rPr lang="tr-TR" smtClean="0"/>
              <a:t>7</a:t>
            </a:fld>
            <a:endParaRPr lang="tr-TR"/>
          </a:p>
        </p:txBody>
      </p:sp>
    </p:spTree>
    <p:extLst>
      <p:ext uri="{BB962C8B-B14F-4D97-AF65-F5344CB8AC3E}">
        <p14:creationId xmlns:p14="http://schemas.microsoft.com/office/powerpoint/2010/main" val="2212155338"/>
      </p:ext>
    </p:extLst>
  </p:cSld>
  <p:clrMapOvr>
    <a:masterClrMapping/>
  </p:clrMapOvr>
  <mc:AlternateContent xmlns:mc="http://schemas.openxmlformats.org/markup-compatibility/2006" xmlns:p14="http://schemas.microsoft.com/office/powerpoint/2010/main">
    <mc:Choice Requires="p14">
      <p:transition spd="slow" p14:dur="2000" advTm="24253"/>
    </mc:Choice>
    <mc:Fallback xmlns="">
      <p:transition spd="slow" advTm="24253"/>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FF00"/>
                </a:solidFill>
              </a:rPr>
              <a:t>Dağıtım</a:t>
            </a:r>
          </a:p>
        </p:txBody>
      </p:sp>
      <p:pic>
        <p:nvPicPr>
          <p:cNvPr id="337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77863" y="1691014"/>
            <a:ext cx="9732723" cy="483504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ayt Numarası Yer Tutucusu 2"/>
          <p:cNvSpPr>
            <a:spLocks noGrp="1"/>
          </p:cNvSpPr>
          <p:nvPr>
            <p:ph type="sldNum" sz="quarter" idx="12"/>
          </p:nvPr>
        </p:nvSpPr>
        <p:spPr/>
        <p:txBody>
          <a:bodyPr/>
          <a:lstStyle/>
          <a:p>
            <a:fld id="{3FEBB357-8D08-4F97-ADE8-828678CB3ADA}" type="slidenum">
              <a:rPr lang="tr-TR" smtClean="0"/>
              <a:t>70</a:t>
            </a:fld>
            <a:endParaRPr lang="tr-TR"/>
          </a:p>
        </p:txBody>
      </p:sp>
    </p:spTree>
    <p:extLst>
      <p:ext uri="{BB962C8B-B14F-4D97-AF65-F5344CB8AC3E}">
        <p14:creationId xmlns:p14="http://schemas.microsoft.com/office/powerpoint/2010/main" val="207906453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FF00"/>
                </a:solidFill>
              </a:rPr>
              <a:t>Dağıtım LİSTESİNİN EK’TE GÖSTERİLMESİ</a:t>
            </a:r>
            <a:endParaRPr lang="tr-TR" dirty="0">
              <a:solidFill>
                <a:srgbClr val="FFFF00"/>
              </a:solidFill>
            </a:endParaRPr>
          </a:p>
        </p:txBody>
      </p:sp>
      <p:pic>
        <p:nvPicPr>
          <p:cNvPr id="337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2162066"/>
            <a:ext cx="10321447" cy="423873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ayt Numarası Yer Tutucusu 4"/>
          <p:cNvSpPr>
            <a:spLocks noGrp="1"/>
          </p:cNvSpPr>
          <p:nvPr>
            <p:ph type="sldNum" sz="quarter" idx="12"/>
          </p:nvPr>
        </p:nvSpPr>
        <p:spPr/>
        <p:txBody>
          <a:bodyPr/>
          <a:lstStyle/>
          <a:p>
            <a:fld id="{3FEBB357-8D08-4F97-ADE8-828678CB3ADA}" type="slidenum">
              <a:rPr lang="tr-TR" smtClean="0"/>
              <a:t>71</a:t>
            </a:fld>
            <a:endParaRPr lang="tr-TR"/>
          </a:p>
        </p:txBody>
      </p:sp>
    </p:spTree>
    <p:extLst>
      <p:ext uri="{BB962C8B-B14F-4D97-AF65-F5344CB8AC3E}">
        <p14:creationId xmlns:p14="http://schemas.microsoft.com/office/powerpoint/2010/main" val="406148398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FF00"/>
                </a:solidFill>
              </a:rPr>
              <a:t>Olur</a:t>
            </a:r>
            <a:endParaRPr lang="tr-TR" dirty="0">
              <a:solidFill>
                <a:srgbClr val="FFFF00"/>
              </a:solidFill>
            </a:endParaRPr>
          </a:p>
        </p:txBody>
      </p:sp>
      <p:sp>
        <p:nvSpPr>
          <p:cNvPr id="3" name="İçerik Yer Tutucusu 2"/>
          <p:cNvSpPr>
            <a:spLocks noGrp="1"/>
          </p:cNvSpPr>
          <p:nvPr>
            <p:ph idx="1"/>
          </p:nvPr>
        </p:nvSpPr>
        <p:spPr/>
        <p:txBody>
          <a:bodyPr>
            <a:normAutofit fontScale="85000" lnSpcReduction="10000"/>
          </a:bodyPr>
          <a:lstStyle/>
          <a:p>
            <a:r>
              <a:rPr lang="tr-TR" dirty="0">
                <a:solidFill>
                  <a:srgbClr val="FFFF00"/>
                </a:solidFill>
              </a:rPr>
              <a:t>Olur alınacak makam, belgenin mahiyetine ve idareye ait </a:t>
            </a:r>
            <a:r>
              <a:rPr lang="tr-TR" dirty="0">
                <a:solidFill>
                  <a:srgbClr val="FF0000"/>
                </a:solidFill>
              </a:rPr>
              <a:t>İmza ve/veya Yetki Devri Yönergesi’ne</a:t>
            </a:r>
            <a:r>
              <a:rPr lang="tr-TR" dirty="0"/>
              <a:t> </a:t>
            </a:r>
            <a:r>
              <a:rPr lang="tr-TR" dirty="0">
                <a:solidFill>
                  <a:srgbClr val="FFFF00"/>
                </a:solidFill>
              </a:rPr>
              <a:t>uygun olarak belirlenmelidir. Hitap, oluru veren makama göre belirlenerek </a:t>
            </a:r>
            <a:r>
              <a:rPr lang="tr-TR" dirty="0"/>
              <a:t>“……… </a:t>
            </a:r>
            <a:r>
              <a:rPr lang="tr-TR" dirty="0">
                <a:solidFill>
                  <a:srgbClr val="FF0000"/>
                </a:solidFill>
              </a:rPr>
              <a:t>MAKAMINA</a:t>
            </a:r>
            <a:r>
              <a:rPr lang="tr-TR" dirty="0"/>
              <a:t>” </a:t>
            </a:r>
            <a:r>
              <a:rPr lang="tr-TR" dirty="0">
                <a:solidFill>
                  <a:srgbClr val="FFFF00"/>
                </a:solidFill>
              </a:rPr>
              <a:t>şeklinde düzenlenmelidir</a:t>
            </a:r>
            <a:r>
              <a:rPr lang="tr-TR" dirty="0" smtClean="0">
                <a:solidFill>
                  <a:srgbClr val="FFFF00"/>
                </a:solidFill>
              </a:rPr>
              <a:t>.</a:t>
            </a:r>
          </a:p>
          <a:p>
            <a:r>
              <a:rPr lang="tr-TR" dirty="0">
                <a:solidFill>
                  <a:srgbClr val="FFFF00"/>
                </a:solidFill>
              </a:rPr>
              <a:t>Oluru teklif eden birim ile olur alınan makam arasında başka yöneticiler varsa bunlar “Uygun görüşle arz ederim.” ifadesiyle olura katılabilmektedir. Bu ifade, teklif eden birim yetkilisinin imza bölümü ile “OLUR” ibaresinin bulunduğu bölüm arasına uygun boşluk bırakılarak yazı alanının solunda yer alacak şekilde yazılmalıdır. Yukarıda belirtilen gerekçeye istinaden elektronik ortamda hazırlanan belgelerde ara kademede yer alan yöneticinin belgeyi imzaladığına dair tarih bilgisi belge üzerinde gösterilemeyeceğinden üstveride yer almaktadır</a:t>
            </a:r>
            <a:endParaRPr lang="tr-TR" dirty="0" smtClean="0">
              <a:solidFill>
                <a:srgbClr val="FFFF00"/>
              </a:solidFill>
            </a:endParaRPr>
          </a:p>
          <a:p>
            <a:r>
              <a:rPr lang="tr-TR" dirty="0">
                <a:solidFill>
                  <a:srgbClr val="FFFF00"/>
                </a:solidFill>
              </a:rPr>
              <a:t>Olur belgesi, oluru alınacak makama hitaben oluşturulduğu için kurum dışına gönderilmek istendiğinde, bir üst yazıya ek yapılarak muhataba iletilmelidir.</a:t>
            </a:r>
            <a:endParaRPr lang="tr-TR" dirty="0" smtClean="0">
              <a:solidFill>
                <a:srgbClr val="FFFF00"/>
              </a:solidFill>
            </a:endParaRPr>
          </a:p>
          <a:p>
            <a:endParaRPr lang="tr-TR" dirty="0"/>
          </a:p>
        </p:txBody>
      </p:sp>
      <p:sp>
        <p:nvSpPr>
          <p:cNvPr id="4" name="Slayt Numarası Yer Tutucusu 3"/>
          <p:cNvSpPr>
            <a:spLocks noGrp="1"/>
          </p:cNvSpPr>
          <p:nvPr>
            <p:ph type="sldNum" sz="quarter" idx="12"/>
          </p:nvPr>
        </p:nvSpPr>
        <p:spPr/>
        <p:txBody>
          <a:bodyPr/>
          <a:lstStyle/>
          <a:p>
            <a:fld id="{3FEBB357-8D08-4F97-ADE8-828678CB3ADA}" type="slidenum">
              <a:rPr lang="tr-TR" smtClean="0"/>
              <a:t>72</a:t>
            </a:fld>
            <a:endParaRPr lang="tr-TR"/>
          </a:p>
        </p:txBody>
      </p:sp>
    </p:spTree>
    <p:extLst>
      <p:ext uri="{BB962C8B-B14F-4D97-AF65-F5344CB8AC3E}">
        <p14:creationId xmlns:p14="http://schemas.microsoft.com/office/powerpoint/2010/main" val="3261258871"/>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FF00"/>
                </a:solidFill>
              </a:rPr>
              <a:t>DOĞRULAMA BİLGİLERİ</a:t>
            </a:r>
            <a:endParaRPr lang="tr-TR" dirty="0">
              <a:solidFill>
                <a:srgbClr val="FFFF00"/>
              </a:solidFill>
            </a:endParaRPr>
          </a:p>
        </p:txBody>
      </p:sp>
      <p:sp>
        <p:nvSpPr>
          <p:cNvPr id="3" name="İçerik Yer Tutucusu 2"/>
          <p:cNvSpPr>
            <a:spLocks noGrp="1"/>
          </p:cNvSpPr>
          <p:nvPr>
            <p:ph idx="1"/>
          </p:nvPr>
        </p:nvSpPr>
        <p:spPr/>
        <p:txBody>
          <a:bodyPr>
            <a:normAutofit/>
          </a:bodyPr>
          <a:lstStyle/>
          <a:p>
            <a:r>
              <a:rPr lang="tr-TR" sz="1800" dirty="0">
                <a:solidFill>
                  <a:srgbClr val="FFFF00"/>
                </a:solidFill>
              </a:rPr>
              <a:t>Elektronik ortamda hazırlanan belgelerin iç veya dış yazı ayrımı yapılmaksızın tamamında doğrulama kodu olmalıdır. Elektronik ortamda iletimin mümkün olmadığı durumlarda fiziksel çıktısı gönderilen belgelerin muhatap tarafından kaydedilmeden önce doğrulanması gerekmektedir. Doğrulama işlemi, Dijital Türkiye (e-Devlet) üzerinden belirtilen belge takip adresi aracılığıyla belgeyi üreten idare, belge sayısı, belge tarihi ve doğrulama kodu veya karekod yer alan bilgiler aracılığıyla yapılmalıdır. Doğrulaması yapılacak belgenin e-Yazışma Paketinin tamamına </a:t>
            </a:r>
            <a:r>
              <a:rPr lang="tr-TR" sz="1800" dirty="0">
                <a:solidFill>
                  <a:srgbClr val="FF0000"/>
                </a:solidFill>
              </a:rPr>
              <a:t>e-Devlet üzerinden erişilmelidir</a:t>
            </a:r>
            <a:r>
              <a:rPr lang="tr-TR" sz="1800" dirty="0" smtClean="0">
                <a:solidFill>
                  <a:srgbClr val="FF0000"/>
                </a:solidFill>
              </a:rPr>
              <a:t>.</a:t>
            </a:r>
          </a:p>
          <a:p>
            <a:pPr marL="0" indent="0">
              <a:buNone/>
            </a:pPr>
            <a:endParaRPr lang="tr-TR" sz="1800" dirty="0">
              <a:solidFill>
                <a:srgbClr val="FF0000"/>
              </a:solidFill>
            </a:endParaRPr>
          </a:p>
        </p:txBody>
      </p:sp>
      <p:pic>
        <p:nvPicPr>
          <p:cNvPr id="358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4816" y="4545013"/>
            <a:ext cx="9745249" cy="185737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3FEBB357-8D08-4F97-ADE8-828678CB3ADA}" type="slidenum">
              <a:rPr lang="tr-TR" smtClean="0"/>
              <a:t>73</a:t>
            </a:fld>
            <a:endParaRPr lang="tr-TR"/>
          </a:p>
        </p:txBody>
      </p:sp>
    </p:spTree>
    <p:extLst>
      <p:ext uri="{BB962C8B-B14F-4D97-AF65-F5344CB8AC3E}">
        <p14:creationId xmlns:p14="http://schemas.microsoft.com/office/powerpoint/2010/main" val="3559353496"/>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FF00"/>
                </a:solidFill>
              </a:rPr>
              <a:t>İLETİŞİM BİLGİLERİ</a:t>
            </a:r>
            <a:endParaRPr lang="tr-TR" dirty="0">
              <a:solidFill>
                <a:srgbClr val="FFFF00"/>
              </a:solidFill>
            </a:endParaRPr>
          </a:p>
        </p:txBody>
      </p:sp>
      <p:sp>
        <p:nvSpPr>
          <p:cNvPr id="3" name="İçerik Yer Tutucusu 2"/>
          <p:cNvSpPr>
            <a:spLocks noGrp="1"/>
          </p:cNvSpPr>
          <p:nvPr>
            <p:ph idx="1"/>
          </p:nvPr>
        </p:nvSpPr>
        <p:spPr/>
        <p:txBody>
          <a:bodyPr>
            <a:normAutofit/>
          </a:bodyPr>
          <a:lstStyle/>
          <a:p>
            <a:pPr marL="0" indent="0">
              <a:buNone/>
            </a:pPr>
            <a:r>
              <a:rPr lang="tr-TR" sz="1800" dirty="0"/>
              <a:t>İletişim bilgileri alanının sol tarafında (sola yaslı) belgeyi gönderen idarenin adresi, posta kodu, telefon ve faks numarası, e-posta adresi, internet adresi ve kayıtlı elektronik posta (KEP) adresi yer almalıdır. İletişim bilgileri alanının sağ tarafında (sağa yaslı) ise bilgi alınacak kişinin adı, soyadı, unvanı ve telefon numarasını içerecek şekilde sayfa sonuna yazılmalıdır. İhtiyaç halinde birden fazla kişi bilgisine yer verilebilir. İletişim bilgilerinin üst sınırı bir çizgi ile ayrılmalıdır. İletişim bilgilerinin en sağında ise belgenin doğrulama sürecinde kullanılan “karekod” bulunmalıdır.</a:t>
            </a:r>
            <a:endParaRPr lang="tr-TR" sz="1800" dirty="0">
              <a:solidFill>
                <a:srgbClr val="FF0000"/>
              </a:solidFill>
            </a:endParaRPr>
          </a:p>
        </p:txBody>
      </p:sp>
      <p:pic>
        <p:nvPicPr>
          <p:cNvPr id="358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4816" y="4545013"/>
            <a:ext cx="9745249" cy="185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3FEBB357-8D08-4F97-ADE8-828678CB3ADA}" type="slidenum">
              <a:rPr lang="tr-TR" smtClean="0"/>
              <a:t>74</a:t>
            </a:fld>
            <a:endParaRPr lang="tr-TR"/>
          </a:p>
        </p:txBody>
      </p:sp>
    </p:spTree>
    <p:extLst>
      <p:ext uri="{BB962C8B-B14F-4D97-AF65-F5344CB8AC3E}">
        <p14:creationId xmlns:p14="http://schemas.microsoft.com/office/powerpoint/2010/main" val="14445832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FF00"/>
                </a:solidFill>
              </a:rPr>
              <a:t>Gizlilik Dereceli Belgeler</a:t>
            </a:r>
          </a:p>
        </p:txBody>
      </p:sp>
      <p:sp>
        <p:nvSpPr>
          <p:cNvPr id="3" name="İçerik Yer Tutucusu 2"/>
          <p:cNvSpPr>
            <a:spLocks noGrp="1"/>
          </p:cNvSpPr>
          <p:nvPr>
            <p:ph idx="1"/>
          </p:nvPr>
        </p:nvSpPr>
        <p:spPr/>
        <p:txBody>
          <a:bodyPr>
            <a:normAutofit/>
          </a:bodyPr>
          <a:lstStyle/>
          <a:p>
            <a:pPr marL="0" indent="0">
              <a:buNone/>
            </a:pPr>
            <a:r>
              <a:rPr lang="tr-TR" sz="1800" dirty="0" smtClean="0"/>
              <a:t>.</a:t>
            </a:r>
            <a:endParaRPr lang="tr-TR" sz="1800" dirty="0">
              <a:solidFill>
                <a:srgbClr val="FF0000"/>
              </a:solidFill>
            </a:endParaRPr>
          </a:p>
        </p:txBody>
      </p:sp>
      <p:pic>
        <p:nvPicPr>
          <p:cNvPr id="368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8675" y="1665962"/>
            <a:ext cx="5448300" cy="504798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3FEBB357-8D08-4F97-ADE8-828678CB3ADA}" type="slidenum">
              <a:rPr lang="tr-TR" smtClean="0"/>
              <a:t>75</a:t>
            </a:fld>
            <a:endParaRPr lang="tr-TR"/>
          </a:p>
        </p:txBody>
      </p:sp>
    </p:spTree>
    <p:extLst>
      <p:ext uri="{BB962C8B-B14F-4D97-AF65-F5344CB8AC3E}">
        <p14:creationId xmlns:p14="http://schemas.microsoft.com/office/powerpoint/2010/main" val="203185592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FF00"/>
                </a:solidFill>
              </a:rPr>
              <a:t>Gizlilik Dereceli Belgeler</a:t>
            </a:r>
            <a:endParaRPr lang="tr-TR" dirty="0"/>
          </a:p>
        </p:txBody>
      </p:sp>
      <p:sp>
        <p:nvSpPr>
          <p:cNvPr id="3" name="İçerik Yer Tutucusu 2"/>
          <p:cNvSpPr>
            <a:spLocks noGrp="1"/>
          </p:cNvSpPr>
          <p:nvPr>
            <p:ph idx="1"/>
          </p:nvPr>
        </p:nvSpPr>
        <p:spPr/>
        <p:txBody>
          <a:bodyPr/>
          <a:lstStyle/>
          <a:p>
            <a:r>
              <a:rPr lang="tr-TR" dirty="0">
                <a:solidFill>
                  <a:srgbClr val="FFFF00"/>
                </a:solidFill>
              </a:rPr>
              <a:t>Özel, gizli ve çok gizli (kontrollü evrak) belgelerin hazırlanması, paraf-imza süreci, gönderimi ve saklanması </a:t>
            </a:r>
            <a:r>
              <a:rPr lang="tr-TR" dirty="0">
                <a:solidFill>
                  <a:srgbClr val="FF0000"/>
                </a:solidFill>
              </a:rPr>
              <a:t>fiziksel ortam şartlarına göre yürütülmelidir</a:t>
            </a:r>
            <a:r>
              <a:rPr lang="tr-TR" dirty="0">
                <a:solidFill>
                  <a:srgbClr val="FFFF00"/>
                </a:solidFill>
              </a:rPr>
              <a:t>. Bu nitelikteki belgeler için elektronik ortamda yürütülecek tek unsur, belgeye sayı alma sürecidir. Gizlilik dereceli belgelerin sayıları (kontrollü evrak numarası hariç) EBYS üzerinden alınmalıdır. Yine bu belgelerin içeriği kaydedilmeden sadece teslim alındığına dair kayıt işlemi EBYS üzerinden yapılmalıdır. Böylelikle belgelerin kayıt süreçleri için merkezi bir yapı kullanılmış </a:t>
            </a:r>
            <a:r>
              <a:rPr lang="tr-TR" dirty="0" smtClean="0">
                <a:solidFill>
                  <a:srgbClr val="FFFF00"/>
                </a:solidFill>
              </a:rPr>
              <a:t>olacaktır.</a:t>
            </a:r>
            <a:endParaRPr lang="tr-TR" dirty="0">
              <a:solidFill>
                <a:srgbClr val="FFFF00"/>
              </a:solidFill>
            </a:endParaRPr>
          </a:p>
        </p:txBody>
      </p:sp>
      <p:sp>
        <p:nvSpPr>
          <p:cNvPr id="4" name="Slayt Numarası Yer Tutucusu 3"/>
          <p:cNvSpPr>
            <a:spLocks noGrp="1"/>
          </p:cNvSpPr>
          <p:nvPr>
            <p:ph type="sldNum" sz="quarter" idx="12"/>
          </p:nvPr>
        </p:nvSpPr>
        <p:spPr/>
        <p:txBody>
          <a:bodyPr/>
          <a:lstStyle/>
          <a:p>
            <a:fld id="{3FEBB357-8D08-4F97-ADE8-828678CB3ADA}" type="slidenum">
              <a:rPr lang="tr-TR" smtClean="0"/>
              <a:t>76</a:t>
            </a:fld>
            <a:endParaRPr lang="tr-TR"/>
          </a:p>
        </p:txBody>
      </p:sp>
    </p:spTree>
    <p:extLst>
      <p:ext uri="{BB962C8B-B14F-4D97-AF65-F5344CB8AC3E}">
        <p14:creationId xmlns:p14="http://schemas.microsoft.com/office/powerpoint/2010/main" val="1484873920"/>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 </a:t>
            </a:r>
            <a:r>
              <a:rPr lang="tr-TR" dirty="0">
                <a:solidFill>
                  <a:srgbClr val="FFFF00"/>
                </a:solidFill>
              </a:rPr>
              <a:t>Süreli ve Kişiye Özel Yazışmalar</a:t>
            </a:r>
          </a:p>
        </p:txBody>
      </p:sp>
      <p:sp>
        <p:nvSpPr>
          <p:cNvPr id="3" name="İçerik Yer Tutucusu 2"/>
          <p:cNvSpPr>
            <a:spLocks noGrp="1"/>
          </p:cNvSpPr>
          <p:nvPr>
            <p:ph idx="1"/>
          </p:nvPr>
        </p:nvSpPr>
        <p:spPr/>
        <p:txBody>
          <a:bodyPr>
            <a:normAutofit fontScale="85000" lnSpcReduction="10000"/>
          </a:bodyPr>
          <a:lstStyle/>
          <a:p>
            <a:r>
              <a:rPr lang="tr-TR" dirty="0">
                <a:solidFill>
                  <a:srgbClr val="FFFF00"/>
                </a:solidFill>
              </a:rPr>
              <a:t>Elektronik ortamda hazırlanan süreli resmî yazışmalarda “ACELE” veya “GÜNLÜDÜR” ibaresine üstveride ve üst yazı alanının sağ üst köşesinde kırmızı renkli olarak yer verilmelidir. </a:t>
            </a:r>
            <a:r>
              <a:rPr lang="tr-TR" dirty="0">
                <a:solidFill>
                  <a:srgbClr val="FF0000"/>
                </a:solidFill>
              </a:rPr>
              <a:t>“GÜNLÜDÜR” </a:t>
            </a:r>
            <a:r>
              <a:rPr lang="tr-TR" dirty="0">
                <a:solidFill>
                  <a:srgbClr val="FFFF00"/>
                </a:solidFill>
              </a:rPr>
              <a:t>ibaresi taşıyan belgelere cevap verilmesi gereken süre ya da tarih metin içinde ve ilgili üstveri alanında belirtilmelidir. “ACELE” ibaresi taşıyan belgeye derhâl ve süratle, “</a:t>
            </a:r>
            <a:r>
              <a:rPr lang="tr-TR" dirty="0">
                <a:solidFill>
                  <a:srgbClr val="FF0000"/>
                </a:solidFill>
              </a:rPr>
              <a:t>GÜNLÜDÜR” ibaresi taşıyan belgeye belirtilen süre içinde cevap verilmelidir</a:t>
            </a:r>
            <a:r>
              <a:rPr lang="tr-TR" dirty="0" smtClean="0">
                <a:solidFill>
                  <a:srgbClr val="FF0000"/>
                </a:solidFill>
              </a:rPr>
              <a:t>.</a:t>
            </a:r>
          </a:p>
          <a:p>
            <a:r>
              <a:rPr lang="tr-TR" dirty="0">
                <a:solidFill>
                  <a:srgbClr val="FFFF00"/>
                </a:solidFill>
              </a:rPr>
              <a:t>“ACELE” ibaresi taşıyan belgelerin içerisinde veya üstveri alanında süre belirtilmemelidir. Bu ibareyi taşıyan belgeler mümkün olan en kısa sürede işleme alınmalı ve gereği yapılmalıdır. Bu kapsamda, belgenin gönderim işlemlerinin hızla gerçekleştirilmesi (KEP, fiziksel ortamda elden veya APS ile gönderim vb.), muhatap idarenin belge kayıt ve havale işlemlerinin de yine hızla gerçekleştirilmesi gerekmektedir. EBYS’ler arasında ortak üstveri ibarelerinin oluşması amacıyla sadece “ACELE” ibaresinin kullanılması uygun olacaktır. </a:t>
            </a:r>
            <a:r>
              <a:rPr lang="tr-TR" dirty="0">
                <a:solidFill>
                  <a:srgbClr val="FF0000"/>
                </a:solidFill>
              </a:rPr>
              <a:t>Bu sebeple ÇOK ACELE, İVEDİ, ÇOK İVEDİ, ACİL vb. ibarelerin kullanılmaması gerekmektedir. </a:t>
            </a:r>
          </a:p>
        </p:txBody>
      </p:sp>
      <p:sp>
        <p:nvSpPr>
          <p:cNvPr id="4" name="Slayt Numarası Yer Tutucusu 3"/>
          <p:cNvSpPr>
            <a:spLocks noGrp="1"/>
          </p:cNvSpPr>
          <p:nvPr>
            <p:ph type="sldNum" sz="quarter" idx="12"/>
          </p:nvPr>
        </p:nvSpPr>
        <p:spPr/>
        <p:txBody>
          <a:bodyPr/>
          <a:lstStyle/>
          <a:p>
            <a:fld id="{3FEBB357-8D08-4F97-ADE8-828678CB3ADA}" type="slidenum">
              <a:rPr lang="tr-TR" smtClean="0"/>
              <a:t>77</a:t>
            </a:fld>
            <a:endParaRPr lang="tr-TR"/>
          </a:p>
        </p:txBody>
      </p:sp>
    </p:spTree>
    <p:extLst>
      <p:ext uri="{BB962C8B-B14F-4D97-AF65-F5344CB8AC3E}">
        <p14:creationId xmlns:p14="http://schemas.microsoft.com/office/powerpoint/2010/main" val="145287076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 </a:t>
            </a:r>
            <a:r>
              <a:rPr lang="tr-TR" dirty="0">
                <a:solidFill>
                  <a:srgbClr val="FFFF00"/>
                </a:solidFill>
              </a:rPr>
              <a:t>Süreli ve Kişiye Özel Yazışmalar</a:t>
            </a:r>
          </a:p>
        </p:txBody>
      </p:sp>
      <p:pic>
        <p:nvPicPr>
          <p:cNvPr id="3789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03123" y="1816274"/>
            <a:ext cx="8968636" cy="450937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3FEBB357-8D08-4F97-ADE8-828678CB3ADA}" type="slidenum">
              <a:rPr lang="tr-TR" smtClean="0"/>
              <a:t>78</a:t>
            </a:fld>
            <a:endParaRPr lang="tr-TR"/>
          </a:p>
        </p:txBody>
      </p:sp>
    </p:spTree>
    <p:extLst>
      <p:ext uri="{BB962C8B-B14F-4D97-AF65-F5344CB8AC3E}">
        <p14:creationId xmlns:p14="http://schemas.microsoft.com/office/powerpoint/2010/main" val="2068497069"/>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 </a:t>
            </a:r>
            <a:r>
              <a:rPr lang="tr-TR" dirty="0">
                <a:solidFill>
                  <a:srgbClr val="FFFF00"/>
                </a:solidFill>
              </a:rPr>
              <a:t>Süreli ve Kişiye Özel Yazışmalar</a:t>
            </a:r>
          </a:p>
        </p:txBody>
      </p:sp>
      <p:sp>
        <p:nvSpPr>
          <p:cNvPr id="3" name="İçerik Yer Tutucusu 2"/>
          <p:cNvSpPr>
            <a:spLocks noGrp="1"/>
          </p:cNvSpPr>
          <p:nvPr>
            <p:ph idx="1"/>
          </p:nvPr>
        </p:nvSpPr>
        <p:spPr/>
        <p:txBody>
          <a:bodyPr/>
          <a:lstStyle/>
          <a:p>
            <a:r>
              <a:rPr lang="tr-TR" dirty="0" smtClean="0">
                <a:solidFill>
                  <a:srgbClr val="FF0000"/>
                </a:solidFill>
              </a:rPr>
              <a:t>Olur belgelerinde ACELE veya GÜNLÜDÜR ibaresi bulunmaz.</a:t>
            </a:r>
          </a:p>
          <a:p>
            <a:pPr algn="just"/>
            <a:r>
              <a:rPr lang="tr-TR" dirty="0">
                <a:solidFill>
                  <a:srgbClr val="FFFF00"/>
                </a:solidFill>
              </a:rPr>
              <a:t>Kişiye özel gelen belgeler için işlem süreçleri: • “KİŞİYE ÖZEL” ibaresi taşıyan belgelerin zarfı açılmadan zarf üzerinde yer alan bilgiler, yetkili birimce EBYS’ye veya kurumsal belge kayıt sistemine kaydedilmeli ve ilgilisine teslim edilmelidir. • “KİŞİYE ÖZEL” ibaresi taşıyan belge üzerinde yalnızca ilgili kişi tasarruf hakkına sahiptir ve belge, ilgilinin talebi ile EBYS’ye kaydedilmelidir. • “KİŞİYE ÖZEL” ibaresi taşıyan zarfın içerisindeki belge, ilgilisi talep etmedikçe EBYS’ye kaydedilmemelidir. • “KİŞİYE ÖZEL” ibaresi taşıyan zarfın üzerinde muhatabın belirtilmemesi veya bulunamaması durumunda zarf, ilgili makama teslim edilmelidir.</a:t>
            </a:r>
          </a:p>
        </p:txBody>
      </p:sp>
      <p:sp>
        <p:nvSpPr>
          <p:cNvPr id="4" name="Slayt Numarası Yer Tutucusu 3"/>
          <p:cNvSpPr>
            <a:spLocks noGrp="1"/>
          </p:cNvSpPr>
          <p:nvPr>
            <p:ph type="sldNum" sz="quarter" idx="12"/>
          </p:nvPr>
        </p:nvSpPr>
        <p:spPr/>
        <p:txBody>
          <a:bodyPr/>
          <a:lstStyle/>
          <a:p>
            <a:fld id="{3FEBB357-8D08-4F97-ADE8-828678CB3ADA}" type="slidenum">
              <a:rPr lang="tr-TR" smtClean="0"/>
              <a:t>79</a:t>
            </a:fld>
            <a:endParaRPr lang="tr-TR"/>
          </a:p>
        </p:txBody>
      </p:sp>
    </p:spTree>
    <p:extLst>
      <p:ext uri="{BB962C8B-B14F-4D97-AF65-F5344CB8AC3E}">
        <p14:creationId xmlns:p14="http://schemas.microsoft.com/office/powerpoint/2010/main" val="41429958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95269" y="273270"/>
            <a:ext cx="9001462" cy="1818290"/>
          </a:xfrm>
        </p:spPr>
        <p:txBody>
          <a:bodyPr/>
          <a:lstStyle/>
          <a:p>
            <a:r>
              <a:rPr lang="tr-TR" dirty="0" smtClean="0">
                <a:solidFill>
                  <a:srgbClr val="FFFF00"/>
                </a:solidFill>
              </a:rPr>
              <a:t>Yönetmeliğin sağladığı kazanımlar</a:t>
            </a:r>
            <a:endParaRPr lang="tr-TR" dirty="0">
              <a:solidFill>
                <a:srgbClr val="FFFF00"/>
              </a:solidFill>
            </a:endParaRPr>
          </a:p>
        </p:txBody>
      </p:sp>
      <p:sp>
        <p:nvSpPr>
          <p:cNvPr id="3" name="Alt Başlık 2"/>
          <p:cNvSpPr>
            <a:spLocks noGrp="1"/>
          </p:cNvSpPr>
          <p:nvPr>
            <p:ph type="subTitle" idx="1"/>
          </p:nvPr>
        </p:nvSpPr>
        <p:spPr>
          <a:xfrm>
            <a:off x="493986" y="2575034"/>
            <a:ext cx="11088414" cy="3762704"/>
          </a:xfrm>
        </p:spPr>
        <p:txBody>
          <a:bodyPr>
            <a:normAutofit/>
          </a:bodyPr>
          <a:lstStyle/>
          <a:p>
            <a:pPr marL="342900" indent="-342900" algn="just">
              <a:buFont typeface="Wingdings" panose="05000000000000000000" pitchFamily="2" charset="2"/>
              <a:buChar char="Ø"/>
            </a:pPr>
            <a:r>
              <a:rPr lang="tr-TR" dirty="0" smtClean="0">
                <a:solidFill>
                  <a:srgbClr val="FFFF00"/>
                </a:solidFill>
              </a:rPr>
              <a:t>Uygulama birliğinin sağlanması</a:t>
            </a:r>
          </a:p>
          <a:p>
            <a:pPr marL="342900" indent="-342900" algn="just">
              <a:buFont typeface="Wingdings" panose="05000000000000000000" pitchFamily="2" charset="2"/>
              <a:buChar char="Ø"/>
            </a:pPr>
            <a:r>
              <a:rPr lang="tr-TR" dirty="0" smtClean="0">
                <a:solidFill>
                  <a:srgbClr val="FFFF00"/>
                </a:solidFill>
              </a:rPr>
              <a:t>İşlemlerin daha hızlı ve güvenli olması</a:t>
            </a:r>
          </a:p>
          <a:p>
            <a:pPr marL="342900" indent="-342900" algn="just">
              <a:buFont typeface="Wingdings" panose="05000000000000000000" pitchFamily="2" charset="2"/>
              <a:buChar char="Ø"/>
            </a:pPr>
            <a:r>
              <a:rPr lang="tr-TR" dirty="0" smtClean="0">
                <a:solidFill>
                  <a:srgbClr val="FFFF00"/>
                </a:solidFill>
              </a:rPr>
              <a:t>Zamandan, maliyetten ve iş gücünden tasarruf edilmesi</a:t>
            </a:r>
          </a:p>
          <a:p>
            <a:pPr marL="342900" indent="-342900" algn="just">
              <a:buFont typeface="Wingdings" panose="05000000000000000000" pitchFamily="2" charset="2"/>
              <a:buChar char="Ø"/>
            </a:pPr>
            <a:r>
              <a:rPr lang="tr-TR" dirty="0" smtClean="0">
                <a:solidFill>
                  <a:srgbClr val="FFFF00"/>
                </a:solidFill>
              </a:rPr>
              <a:t>Minimum kağıt tüketimiyle çevre duyarlılığına katkı sağlaması</a:t>
            </a:r>
            <a:endParaRPr lang="tr-TR" dirty="0">
              <a:solidFill>
                <a:srgbClr val="FFFF00"/>
              </a:solidFill>
            </a:endParaRPr>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02544" y="4101955"/>
            <a:ext cx="2346869" cy="2405056"/>
          </a:xfrm>
          <a:prstGeom prst="rect">
            <a:avLst/>
          </a:prstGeom>
          <a:ln>
            <a:noFill/>
          </a:ln>
          <a:effectLst>
            <a:softEdge rad="112500"/>
          </a:effectLst>
        </p:spPr>
      </p:pic>
      <p:sp>
        <p:nvSpPr>
          <p:cNvPr id="5" name="Slayt Numarası Yer Tutucusu 4"/>
          <p:cNvSpPr>
            <a:spLocks noGrp="1"/>
          </p:cNvSpPr>
          <p:nvPr>
            <p:ph type="sldNum" sz="quarter" idx="12"/>
          </p:nvPr>
        </p:nvSpPr>
        <p:spPr/>
        <p:txBody>
          <a:bodyPr/>
          <a:lstStyle/>
          <a:p>
            <a:fld id="{3FEBB357-8D08-4F97-ADE8-828678CB3ADA}" type="slidenum">
              <a:rPr lang="tr-TR" smtClean="0"/>
              <a:t>8</a:t>
            </a:fld>
            <a:endParaRPr lang="tr-TR"/>
          </a:p>
        </p:txBody>
      </p:sp>
    </p:spTree>
    <p:custDataLst>
      <p:tags r:id="rId1"/>
    </p:custDataLst>
    <p:extLst>
      <p:ext uri="{BB962C8B-B14F-4D97-AF65-F5344CB8AC3E}">
        <p14:creationId xmlns:p14="http://schemas.microsoft.com/office/powerpoint/2010/main" val="2459924333"/>
      </p:ext>
    </p:extLst>
  </p:cSld>
  <p:clrMapOvr>
    <a:masterClrMapping/>
  </p:clrMapOvr>
  <mc:AlternateContent xmlns:mc="http://schemas.openxmlformats.org/markup-compatibility/2006" xmlns:p14="http://schemas.microsoft.com/office/powerpoint/2010/main">
    <mc:Choice Requires="p14">
      <p:transition spd="slow" p14:dur="2000" advTm="26033"/>
    </mc:Choice>
    <mc:Fallback xmlns="">
      <p:transition spd="slow" advTm="2603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FF00"/>
                </a:solidFill>
              </a:rPr>
              <a:t>Belgenin </a:t>
            </a:r>
            <a:r>
              <a:rPr lang="tr-TR" dirty="0">
                <a:solidFill>
                  <a:srgbClr val="FFFF00"/>
                </a:solidFill>
              </a:rPr>
              <a:t>Çoğaltılması</a:t>
            </a:r>
          </a:p>
        </p:txBody>
      </p:sp>
      <p:sp>
        <p:nvSpPr>
          <p:cNvPr id="3" name="İçerik Yer Tutucusu 2"/>
          <p:cNvSpPr>
            <a:spLocks noGrp="1"/>
          </p:cNvSpPr>
          <p:nvPr>
            <p:ph idx="1"/>
          </p:nvPr>
        </p:nvSpPr>
        <p:spPr/>
        <p:txBody>
          <a:bodyPr>
            <a:normAutofit fontScale="85000" lnSpcReduction="20000"/>
          </a:bodyPr>
          <a:lstStyle/>
          <a:p>
            <a:r>
              <a:rPr lang="tr-TR" dirty="0">
                <a:solidFill>
                  <a:srgbClr val="FFFF00"/>
                </a:solidFill>
              </a:rPr>
              <a:t>Elektronik ortamda hazırlanan belgenin çoğaltılması gerektiğinde yetkili kişiler (Belge alım ve gönderim sürecini yöneten birim personeli) tarafından belgenin çıktısı alınmalıdır. Belge çıktısında belgenin doğrulama bilgilerinin olması </a:t>
            </a:r>
            <a:r>
              <a:rPr lang="tr-TR" dirty="0" smtClean="0">
                <a:solidFill>
                  <a:srgbClr val="FFFF00"/>
                </a:solidFill>
              </a:rPr>
              <a:t>zorunludur.</a:t>
            </a:r>
          </a:p>
          <a:p>
            <a:r>
              <a:rPr lang="tr-TR" dirty="0">
                <a:solidFill>
                  <a:srgbClr val="FFFF00"/>
                </a:solidFill>
              </a:rPr>
              <a:t>Elektronik ortamda güvenli elektronik imza ile imzalanan belgenin çıktısı alındığında doğrulama bilgileri aracılığıyla belgenin asıl nüshasına ulaşılıp doğrulama işlemi yapılmalıdır. Bu nedenle belge çıktısı üzerinde </a:t>
            </a:r>
            <a:r>
              <a:rPr lang="tr-TR" dirty="0">
                <a:solidFill>
                  <a:srgbClr val="FF0000"/>
                </a:solidFill>
              </a:rPr>
              <a:t>ayrıca “BELGENİN ASLI ELEKTRONİK İMZALIDIR” ifadesinin yer aldığı kaşenin kullanılmasına gerek yoktur</a:t>
            </a:r>
            <a:r>
              <a:rPr lang="tr-TR" dirty="0" smtClean="0">
                <a:solidFill>
                  <a:srgbClr val="FF0000"/>
                </a:solidFill>
              </a:rPr>
              <a:t>.</a:t>
            </a:r>
          </a:p>
          <a:p>
            <a:r>
              <a:rPr lang="tr-TR" dirty="0">
                <a:solidFill>
                  <a:srgbClr val="FFFF00"/>
                </a:solidFill>
              </a:rPr>
              <a:t>Zorunlu hâllerde veya olağanüstü durumlarda ya da </a:t>
            </a:r>
            <a:r>
              <a:rPr lang="tr-TR" dirty="0">
                <a:solidFill>
                  <a:srgbClr val="FF0000"/>
                </a:solidFill>
              </a:rPr>
              <a:t>Yönetmelik’in yürürlüğe girdiği tarihten önce fiziksel ortamda hazırlanan ve gizlilik derecesi taşımayan bir belgeden örnek çıkartılması hâlinde, çoğaltılan belgenin uygun bir yerine “ASLI GİBİDİR” ibaresi konulmalıdır </a:t>
            </a:r>
            <a:r>
              <a:rPr lang="tr-TR" dirty="0">
                <a:solidFill>
                  <a:srgbClr val="FFFF00"/>
                </a:solidFill>
              </a:rPr>
              <a:t>ve idarece yetkilendirilmiş görevli tarafından ad, soyadı, unvan ve tarih belirtilmek suretiyle imzalanmalıdır. Bu şekilde çoğaltılan belge, asıl belge gibi kabul edilmelidir.</a:t>
            </a:r>
          </a:p>
        </p:txBody>
      </p:sp>
      <p:sp>
        <p:nvSpPr>
          <p:cNvPr id="4" name="Slayt Numarası Yer Tutucusu 3"/>
          <p:cNvSpPr>
            <a:spLocks noGrp="1"/>
          </p:cNvSpPr>
          <p:nvPr>
            <p:ph type="sldNum" sz="quarter" idx="12"/>
          </p:nvPr>
        </p:nvSpPr>
        <p:spPr/>
        <p:txBody>
          <a:bodyPr/>
          <a:lstStyle/>
          <a:p>
            <a:fld id="{3FEBB357-8D08-4F97-ADE8-828678CB3ADA}" type="slidenum">
              <a:rPr lang="tr-TR" smtClean="0"/>
              <a:t>80</a:t>
            </a:fld>
            <a:endParaRPr lang="tr-TR"/>
          </a:p>
        </p:txBody>
      </p:sp>
    </p:spTree>
    <p:extLst>
      <p:ext uri="{BB962C8B-B14F-4D97-AF65-F5344CB8AC3E}">
        <p14:creationId xmlns:p14="http://schemas.microsoft.com/office/powerpoint/2010/main" val="4071700079"/>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FF00"/>
                </a:solidFill>
              </a:rPr>
              <a:t>Fiziksel ortamda hazırlanan Belgenin </a:t>
            </a:r>
            <a:r>
              <a:rPr lang="tr-TR" dirty="0">
                <a:solidFill>
                  <a:srgbClr val="FFFF00"/>
                </a:solidFill>
              </a:rPr>
              <a:t>Çoğaltılması</a:t>
            </a:r>
          </a:p>
        </p:txBody>
      </p:sp>
      <p:sp>
        <p:nvSpPr>
          <p:cNvPr id="3" name="İçerik Yer Tutucusu 2"/>
          <p:cNvSpPr>
            <a:spLocks noGrp="1"/>
          </p:cNvSpPr>
          <p:nvPr>
            <p:ph idx="1"/>
          </p:nvPr>
        </p:nvSpPr>
        <p:spPr/>
        <p:txBody>
          <a:bodyPr>
            <a:normAutofit/>
          </a:bodyPr>
          <a:lstStyle/>
          <a:p>
            <a:endParaRPr lang="tr-TR" dirty="0">
              <a:solidFill>
                <a:srgbClr val="FF0000"/>
              </a:solidFill>
            </a:endParaRPr>
          </a:p>
        </p:txBody>
      </p:sp>
      <p:pic>
        <p:nvPicPr>
          <p:cNvPr id="389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7030" y="2141952"/>
            <a:ext cx="10371551" cy="359497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3FEBB357-8D08-4F97-ADE8-828678CB3ADA}" type="slidenum">
              <a:rPr lang="tr-TR" smtClean="0"/>
              <a:t>81</a:t>
            </a:fld>
            <a:endParaRPr lang="tr-TR"/>
          </a:p>
        </p:txBody>
      </p:sp>
    </p:spTree>
    <p:extLst>
      <p:ext uri="{BB962C8B-B14F-4D97-AF65-F5344CB8AC3E}">
        <p14:creationId xmlns:p14="http://schemas.microsoft.com/office/powerpoint/2010/main" val="2644402545"/>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FF00"/>
                </a:solidFill>
              </a:rPr>
              <a:t>Belgenin Elektronik Ortamda Gönderilmesi ve Alınması</a:t>
            </a:r>
          </a:p>
        </p:txBody>
      </p:sp>
      <p:sp>
        <p:nvSpPr>
          <p:cNvPr id="3" name="İçerik Yer Tutucusu 2"/>
          <p:cNvSpPr>
            <a:spLocks noGrp="1"/>
          </p:cNvSpPr>
          <p:nvPr>
            <p:ph idx="1"/>
          </p:nvPr>
        </p:nvSpPr>
        <p:spPr/>
        <p:txBody>
          <a:bodyPr>
            <a:normAutofit/>
          </a:bodyPr>
          <a:lstStyle/>
          <a:p>
            <a:r>
              <a:rPr lang="tr-TR" dirty="0">
                <a:solidFill>
                  <a:srgbClr val="FFFF00"/>
                </a:solidFill>
              </a:rPr>
              <a:t>Belgelerin elektronik ortamda muhatabına gönderilmesinden sonra tekrar fiziksel çıktısının gönderilmemesi </a:t>
            </a:r>
            <a:r>
              <a:rPr lang="tr-TR" dirty="0" smtClean="0">
                <a:solidFill>
                  <a:srgbClr val="FFFF00"/>
                </a:solidFill>
              </a:rPr>
              <a:t>gerekmektedir</a:t>
            </a:r>
          </a:p>
          <a:p>
            <a:r>
              <a:rPr lang="tr-TR" dirty="0">
                <a:solidFill>
                  <a:srgbClr val="FFFF00"/>
                </a:solidFill>
              </a:rPr>
              <a:t>Güvenli elektronik imzalı belgelerin KEP veya idarelerce belirlenen usullere göre elektronik ortamda gönderiminin yapılamadığı takdirde, belgenin e-yazışma paketinin gönderimi ve alımı veri depolama araçlarıyla kayıt tutularak gerçekleştirilebilmektedir. İlgili veri depolama araçları: hard disk, USB, hafıza kartı, CD vb.</a:t>
            </a:r>
          </a:p>
        </p:txBody>
      </p:sp>
      <p:sp>
        <p:nvSpPr>
          <p:cNvPr id="4" name="Slayt Numarası Yer Tutucusu 3"/>
          <p:cNvSpPr>
            <a:spLocks noGrp="1"/>
          </p:cNvSpPr>
          <p:nvPr>
            <p:ph type="sldNum" sz="quarter" idx="12"/>
          </p:nvPr>
        </p:nvSpPr>
        <p:spPr/>
        <p:txBody>
          <a:bodyPr/>
          <a:lstStyle/>
          <a:p>
            <a:fld id="{3FEBB357-8D08-4F97-ADE8-828678CB3ADA}" type="slidenum">
              <a:rPr lang="tr-TR" smtClean="0"/>
              <a:t>82</a:t>
            </a:fld>
            <a:endParaRPr lang="tr-TR"/>
          </a:p>
        </p:txBody>
      </p:sp>
    </p:spTree>
    <p:extLst>
      <p:ext uri="{BB962C8B-B14F-4D97-AF65-F5344CB8AC3E}">
        <p14:creationId xmlns:p14="http://schemas.microsoft.com/office/powerpoint/2010/main" val="155007666"/>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FF00"/>
                </a:solidFill>
              </a:rPr>
              <a:t>Belgenin İade Edilmesi</a:t>
            </a:r>
          </a:p>
        </p:txBody>
      </p:sp>
      <p:sp>
        <p:nvSpPr>
          <p:cNvPr id="3" name="İçerik Yer Tutucusu 2"/>
          <p:cNvSpPr>
            <a:spLocks noGrp="1"/>
          </p:cNvSpPr>
          <p:nvPr>
            <p:ph idx="1"/>
          </p:nvPr>
        </p:nvSpPr>
        <p:spPr/>
        <p:txBody>
          <a:bodyPr>
            <a:normAutofit fontScale="92500"/>
          </a:bodyPr>
          <a:lstStyle/>
          <a:p>
            <a:r>
              <a:rPr lang="tr-TR" dirty="0">
                <a:solidFill>
                  <a:srgbClr val="FFFF00"/>
                </a:solidFill>
              </a:rPr>
              <a:t>İdareye muhatabı olmadığı hâlde güvenli elektronik imza ile imzalanarak elektronik ortamda bir belge gelmesi durumunda aşağıdaki işlemler yapılmalıdır: • Asıl muhatabın açıkça belli olması durumunda, belge asıl muhataba iletilmeli ve gönderen idareye bilgi verilmelidir. Bu durumda belgenin bir kopyası elektronik ortamda muhafaza edilmelidir. • Belgenin muhatabının anlaşılamadığı durumlarda belgeye ait tanımlayıcı bilgilerle birlikte belgenin muhatabı olunmadığı bilgisi, resmî yazıyla gönderen idareye iletilmelidir. İdareye muhatabı olmadığı hâlde fiziksel ortamda belge gelmesi durumunda: • Asıl muhatabı anlaşılamıyorsa belge gönderene iade edilmelidir. • Asıl muhatabın açıkça belli olması durumunda, belgenin bir sureti alınarak aslı muhatabına gönderilmeli ve belgeyi gönderene de bilgi verilmelidir</a:t>
            </a:r>
          </a:p>
        </p:txBody>
      </p:sp>
      <p:sp>
        <p:nvSpPr>
          <p:cNvPr id="4" name="Slayt Numarası Yer Tutucusu 3"/>
          <p:cNvSpPr>
            <a:spLocks noGrp="1"/>
          </p:cNvSpPr>
          <p:nvPr>
            <p:ph type="sldNum" sz="quarter" idx="12"/>
          </p:nvPr>
        </p:nvSpPr>
        <p:spPr/>
        <p:txBody>
          <a:bodyPr/>
          <a:lstStyle/>
          <a:p>
            <a:fld id="{3FEBB357-8D08-4F97-ADE8-828678CB3ADA}" type="slidenum">
              <a:rPr lang="tr-TR" smtClean="0"/>
              <a:t>83</a:t>
            </a:fld>
            <a:endParaRPr lang="tr-TR"/>
          </a:p>
        </p:txBody>
      </p:sp>
    </p:spTree>
    <p:extLst>
      <p:ext uri="{BB962C8B-B14F-4D97-AF65-F5344CB8AC3E}">
        <p14:creationId xmlns:p14="http://schemas.microsoft.com/office/powerpoint/2010/main" val="742392279"/>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 </a:t>
            </a:r>
            <a:r>
              <a:rPr lang="tr-TR" dirty="0">
                <a:solidFill>
                  <a:srgbClr val="FFFF00"/>
                </a:solidFill>
              </a:rPr>
              <a:t>Uygun Yazılmayan Belgeler</a:t>
            </a:r>
          </a:p>
        </p:txBody>
      </p:sp>
      <p:sp>
        <p:nvSpPr>
          <p:cNvPr id="3" name="İçerik Yer Tutucusu 2"/>
          <p:cNvSpPr>
            <a:spLocks noGrp="1"/>
          </p:cNvSpPr>
          <p:nvPr>
            <p:ph idx="1"/>
          </p:nvPr>
        </p:nvSpPr>
        <p:spPr/>
        <p:txBody>
          <a:bodyPr>
            <a:normAutofit/>
          </a:bodyPr>
          <a:lstStyle/>
          <a:p>
            <a:r>
              <a:rPr lang="tr-TR" dirty="0">
                <a:solidFill>
                  <a:srgbClr val="FFFF00"/>
                </a:solidFill>
              </a:rPr>
              <a:t>Resmî yazışmalarda uygulama birliğinin sağlanması amacıyla idareler tarafından hazırlanan veya teslim alınan belgeler Yönetmelik’e uygunluk açısından incelenmelidir. Herhangi bir madde hükmüne aykırı hazırlanan bir belge teslim alındığında muhatap cevabî yazıda veya şifahen uyarılmalı, Yönetmelik’e aykırılığın daha sonra gerçekleştirilen yazışmalarda da devam etmesi durumunda </a:t>
            </a:r>
            <a:r>
              <a:rPr lang="tr-TR" dirty="0" smtClean="0">
                <a:solidFill>
                  <a:srgbClr val="FFFF00"/>
                </a:solidFill>
              </a:rPr>
              <a:t>yazıyla </a:t>
            </a:r>
            <a:r>
              <a:rPr lang="tr-TR" dirty="0">
                <a:solidFill>
                  <a:srgbClr val="FFFF00"/>
                </a:solidFill>
              </a:rPr>
              <a:t>muhatap uyarılmalıdır:</a:t>
            </a:r>
          </a:p>
        </p:txBody>
      </p:sp>
      <p:sp>
        <p:nvSpPr>
          <p:cNvPr id="4" name="Slayt Numarası Yer Tutucusu 3"/>
          <p:cNvSpPr>
            <a:spLocks noGrp="1"/>
          </p:cNvSpPr>
          <p:nvPr>
            <p:ph type="sldNum" sz="quarter" idx="12"/>
          </p:nvPr>
        </p:nvSpPr>
        <p:spPr/>
        <p:txBody>
          <a:bodyPr/>
          <a:lstStyle/>
          <a:p>
            <a:fld id="{3FEBB357-8D08-4F97-ADE8-828678CB3ADA}" type="slidenum">
              <a:rPr lang="tr-TR" smtClean="0"/>
              <a:t>84</a:t>
            </a:fld>
            <a:endParaRPr lang="tr-TR"/>
          </a:p>
        </p:txBody>
      </p:sp>
    </p:spTree>
    <p:extLst>
      <p:ext uri="{BB962C8B-B14F-4D97-AF65-F5344CB8AC3E}">
        <p14:creationId xmlns:p14="http://schemas.microsoft.com/office/powerpoint/2010/main" val="1745199410"/>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913795" y="609600"/>
            <a:ext cx="10353761" cy="5227529"/>
          </a:xfrm>
        </p:spPr>
        <p:txBody>
          <a:bodyPr/>
          <a:lstStyle/>
          <a:p>
            <a:r>
              <a:rPr lang="tr-TR" dirty="0" smtClean="0">
                <a:solidFill>
                  <a:srgbClr val="FFFF00"/>
                </a:solidFill>
              </a:rPr>
              <a:t>teşekkürler</a:t>
            </a:r>
            <a:endParaRPr lang="tr-TR" dirty="0">
              <a:solidFill>
                <a:srgbClr val="FFFF00"/>
              </a:solidFill>
            </a:endParaRPr>
          </a:p>
        </p:txBody>
      </p:sp>
      <p:sp>
        <p:nvSpPr>
          <p:cNvPr id="4" name="Slayt Numarası Yer Tutucusu 3"/>
          <p:cNvSpPr>
            <a:spLocks noGrp="1"/>
          </p:cNvSpPr>
          <p:nvPr>
            <p:ph type="sldNum" sz="quarter" idx="12"/>
          </p:nvPr>
        </p:nvSpPr>
        <p:spPr/>
        <p:txBody>
          <a:bodyPr/>
          <a:lstStyle/>
          <a:p>
            <a:fld id="{3FEBB357-8D08-4F97-ADE8-828678CB3ADA}" type="slidenum">
              <a:rPr lang="tr-TR" smtClean="0"/>
              <a:t>85</a:t>
            </a:fld>
            <a:endParaRPr lang="tr-TR"/>
          </a:p>
        </p:txBody>
      </p:sp>
    </p:spTree>
    <p:extLst>
      <p:ext uri="{BB962C8B-B14F-4D97-AF65-F5344CB8AC3E}">
        <p14:creationId xmlns:p14="http://schemas.microsoft.com/office/powerpoint/2010/main" val="1266143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95269" y="273270"/>
            <a:ext cx="9001462" cy="1818290"/>
          </a:xfrm>
        </p:spPr>
        <p:txBody>
          <a:bodyPr/>
          <a:lstStyle/>
          <a:p>
            <a:r>
              <a:rPr lang="tr-TR" dirty="0" smtClean="0">
                <a:solidFill>
                  <a:srgbClr val="FFFF00"/>
                </a:solidFill>
              </a:rPr>
              <a:t>Belge üretme, imzalama ve saklama</a:t>
            </a:r>
            <a:endParaRPr lang="tr-TR" dirty="0">
              <a:solidFill>
                <a:srgbClr val="FFFF00"/>
              </a:solidFill>
            </a:endParaRPr>
          </a:p>
        </p:txBody>
      </p:sp>
      <p:sp>
        <p:nvSpPr>
          <p:cNvPr id="3" name="Alt Başlık 2"/>
          <p:cNvSpPr>
            <a:spLocks noGrp="1"/>
          </p:cNvSpPr>
          <p:nvPr>
            <p:ph type="subTitle" idx="1"/>
          </p:nvPr>
        </p:nvSpPr>
        <p:spPr>
          <a:xfrm>
            <a:off x="493986" y="2575034"/>
            <a:ext cx="11088414" cy="3762704"/>
          </a:xfrm>
        </p:spPr>
        <p:txBody>
          <a:bodyPr>
            <a:noAutofit/>
          </a:bodyPr>
          <a:lstStyle/>
          <a:p>
            <a:pPr marL="457200" indent="-457200" algn="just">
              <a:buFont typeface="Wingdings" panose="05000000000000000000" pitchFamily="2" charset="2"/>
              <a:buChar char="Ø"/>
            </a:pPr>
            <a:r>
              <a:rPr lang="tr-TR" sz="2800" dirty="0">
                <a:solidFill>
                  <a:srgbClr val="FFFF00"/>
                </a:solidFill>
              </a:rPr>
              <a:t>Zorunlu hâller veya olağanüstü durumlar dışında tüm belgeler, idarelerce </a:t>
            </a:r>
            <a:r>
              <a:rPr lang="tr-TR" sz="2800" dirty="0">
                <a:solidFill>
                  <a:srgbClr val="FF0000"/>
                </a:solidFill>
              </a:rPr>
              <a:t>elektronik ortamda üretilip gönderilmelidir</a:t>
            </a:r>
            <a:r>
              <a:rPr lang="tr-TR" sz="2800" dirty="0" smtClean="0">
                <a:solidFill>
                  <a:srgbClr val="FF0000"/>
                </a:solidFill>
              </a:rPr>
              <a:t>.</a:t>
            </a:r>
          </a:p>
          <a:p>
            <a:pPr marL="457200" indent="-457200" algn="just">
              <a:buFont typeface="Wingdings" panose="05000000000000000000" pitchFamily="2" charset="2"/>
              <a:buChar char="Ø"/>
            </a:pPr>
            <a:r>
              <a:rPr lang="tr-TR" sz="2800" dirty="0" smtClean="0">
                <a:solidFill>
                  <a:srgbClr val="FFFF00"/>
                </a:solidFill>
              </a:rPr>
              <a:t>Güvenli </a:t>
            </a:r>
            <a:r>
              <a:rPr lang="tr-TR" sz="2800" dirty="0">
                <a:solidFill>
                  <a:srgbClr val="FFFF00"/>
                </a:solidFill>
              </a:rPr>
              <a:t>elektronik imza ile imzalanıp elektronik ortamda gönderilen bir </a:t>
            </a:r>
            <a:r>
              <a:rPr lang="tr-TR" sz="2800" dirty="0">
                <a:solidFill>
                  <a:srgbClr val="FF0000"/>
                </a:solidFill>
              </a:rPr>
              <a:t>belgenin fiziksel kopyası </a:t>
            </a:r>
            <a:r>
              <a:rPr lang="tr-TR" sz="2800" dirty="0" smtClean="0">
                <a:solidFill>
                  <a:srgbClr val="FF0000"/>
                </a:solidFill>
              </a:rPr>
              <a:t>alınmamalı</a:t>
            </a:r>
          </a:p>
          <a:p>
            <a:pPr marL="457200" indent="-457200" algn="just">
              <a:buFont typeface="Wingdings" panose="05000000000000000000" pitchFamily="2" charset="2"/>
              <a:buChar char="Ø"/>
            </a:pPr>
            <a:r>
              <a:rPr lang="tr-TR" sz="2800" dirty="0">
                <a:solidFill>
                  <a:srgbClr val="FFFF00"/>
                </a:solidFill>
              </a:rPr>
              <a:t>B</a:t>
            </a:r>
            <a:r>
              <a:rPr lang="tr-TR" sz="2800" dirty="0" smtClean="0">
                <a:solidFill>
                  <a:srgbClr val="FFFF00"/>
                </a:solidFill>
              </a:rPr>
              <a:t>elge </a:t>
            </a:r>
            <a:r>
              <a:rPr lang="tr-TR" sz="2800" dirty="0">
                <a:solidFill>
                  <a:srgbClr val="FF0000"/>
                </a:solidFill>
              </a:rPr>
              <a:t>fiziksel ortamda </a:t>
            </a:r>
            <a:r>
              <a:rPr lang="tr-TR" sz="2800" dirty="0" smtClean="0">
                <a:solidFill>
                  <a:srgbClr val="FF0000"/>
                </a:solidFill>
              </a:rPr>
              <a:t>saklanmamalıdır.</a:t>
            </a:r>
            <a:endParaRPr lang="tr-TR" sz="2800" dirty="0">
              <a:solidFill>
                <a:srgbClr val="FF0000"/>
              </a:solidFill>
            </a:endParaRPr>
          </a:p>
        </p:txBody>
      </p:sp>
      <p:sp>
        <p:nvSpPr>
          <p:cNvPr id="4" name="Slayt Numarası Yer Tutucusu 3"/>
          <p:cNvSpPr>
            <a:spLocks noGrp="1"/>
          </p:cNvSpPr>
          <p:nvPr>
            <p:ph type="sldNum" sz="quarter" idx="12"/>
          </p:nvPr>
        </p:nvSpPr>
        <p:spPr/>
        <p:txBody>
          <a:bodyPr/>
          <a:lstStyle/>
          <a:p>
            <a:fld id="{3FEBB357-8D08-4F97-ADE8-828678CB3ADA}" type="slidenum">
              <a:rPr lang="tr-TR" smtClean="0"/>
              <a:t>9</a:t>
            </a:fld>
            <a:endParaRPr lang="tr-TR"/>
          </a:p>
        </p:txBody>
      </p:sp>
    </p:spTree>
    <p:extLst>
      <p:ext uri="{BB962C8B-B14F-4D97-AF65-F5344CB8AC3E}">
        <p14:creationId xmlns:p14="http://schemas.microsoft.com/office/powerpoint/2010/main" val="2350058932"/>
      </p:ext>
    </p:extLst>
  </p:cSld>
  <p:clrMapOvr>
    <a:masterClrMapping/>
  </p:clrMapOvr>
  <mc:AlternateContent xmlns:mc="http://schemas.openxmlformats.org/markup-compatibility/2006" xmlns:p14="http://schemas.microsoft.com/office/powerpoint/2010/main">
    <mc:Choice Requires="p14">
      <p:transition spd="slow" p14:dur="2000" advTm="38940"/>
    </mc:Choice>
    <mc:Fallback xmlns="">
      <p:transition spd="slow" advTm="38940"/>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7.4|3.7|4.1|4.9"/>
</p:tagLst>
</file>

<file path=ppt/tags/tag2.xml><?xml version="1.0" encoding="utf-8"?>
<p:tagLst xmlns:a="http://schemas.openxmlformats.org/drawingml/2006/main" xmlns:r="http://schemas.openxmlformats.org/officeDocument/2006/relationships" xmlns:p="http://schemas.openxmlformats.org/presentationml/2006/main">
  <p:tag name="TİMİNG" val="|6.5"/>
</p:tagLst>
</file>

<file path=ppt/tags/tag3.xml><?xml version="1.0" encoding="utf-8"?>
<p:tagLst xmlns:a="http://schemas.openxmlformats.org/drawingml/2006/main" xmlns:r="http://schemas.openxmlformats.org/officeDocument/2006/relationships" xmlns:p="http://schemas.openxmlformats.org/presentationml/2006/main">
  <p:tag name="TİMİNG" val="|0.4"/>
</p:tagLst>
</file>

<file path=ppt/tags/tag4.xml><?xml version="1.0" encoding="utf-8"?>
<p:tagLst xmlns:a="http://schemas.openxmlformats.org/drawingml/2006/main" xmlns:r="http://schemas.openxmlformats.org/officeDocument/2006/relationships" xmlns:p="http://schemas.openxmlformats.org/presentationml/2006/main">
  <p:tag name="TİMİNG" val="|1.2"/>
</p:tagLst>
</file>

<file path=ppt/tags/tag5.xml><?xml version="1.0" encoding="utf-8"?>
<p:tagLst xmlns:a="http://schemas.openxmlformats.org/drawingml/2006/main" xmlns:r="http://schemas.openxmlformats.org/officeDocument/2006/relationships" xmlns:p="http://schemas.openxmlformats.org/presentationml/2006/main">
  <p:tag name="TİMİNG" val="|1.2|19.5|9.3|9.3|10.4|27.1"/>
</p:tagLst>
</file>

<file path=ppt/tags/tag6.xml><?xml version="1.0" encoding="utf-8"?>
<p:tagLst xmlns:a="http://schemas.openxmlformats.org/drawingml/2006/main" xmlns:r="http://schemas.openxmlformats.org/officeDocument/2006/relationships" xmlns:p="http://schemas.openxmlformats.org/presentationml/2006/main">
  <p:tag name="TİMİNG" val="|0.7|18.2|11.4|6.2|8.8|34.7"/>
</p:tagLst>
</file>

<file path=ppt/tags/tag7.xml><?xml version="1.0" encoding="utf-8"?>
<p:tagLst xmlns:a="http://schemas.openxmlformats.org/drawingml/2006/main" xmlns:r="http://schemas.openxmlformats.org/officeDocument/2006/relationships" xmlns:p="http://schemas.openxmlformats.org/presentationml/2006/main">
  <p:tag name="TİMİNG" val="|1.4|20.6|24.8|72.7|12.2|22.2"/>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Damask">
      <a:majorFont>
        <a:latin typeface="Bookman Old Style"/>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940</TotalTime>
  <Words>4153</Words>
  <Application>Microsoft Office PowerPoint</Application>
  <PresentationFormat>Geniş ekran</PresentationFormat>
  <Paragraphs>314</Paragraphs>
  <Slides>85</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85</vt:i4>
      </vt:variant>
    </vt:vector>
  </HeadingPairs>
  <TitlesOfParts>
    <vt:vector size="91" baseType="lpstr">
      <vt:lpstr>Arial</vt:lpstr>
      <vt:lpstr>Bookman Old Style</vt:lpstr>
      <vt:lpstr>Calibri</vt:lpstr>
      <vt:lpstr>Rockwell</vt:lpstr>
      <vt:lpstr>Wingdings</vt:lpstr>
      <vt:lpstr>Damask</vt:lpstr>
      <vt:lpstr>RESMÎ YAZIŞMALARDA UYGULANACAK USUL VE ESASLAR HAKKINDA YÖNETMELİK </vt:lpstr>
      <vt:lpstr>Resmî yazışmalarda sıklıkla yapılan hatalar </vt:lpstr>
      <vt:lpstr>Resmî yazışmalarda sıklıkla yapılan hatalar </vt:lpstr>
      <vt:lpstr>Resmî yazışmalarda sıklıkla yapılan hatalar </vt:lpstr>
      <vt:lpstr> NEDEN yönetmelik’te YENİLENME İHTİYACI OLDU?</vt:lpstr>
      <vt:lpstr>YÖNETMELİKTEKİ YENİLİKLER</vt:lpstr>
      <vt:lpstr>YÖNETMELİKTEKİ YENİLİKLER</vt:lpstr>
      <vt:lpstr>Yönetmeliğin sağladığı kazanımlar</vt:lpstr>
      <vt:lpstr>Belge üretme, imzalama ve saklama</vt:lpstr>
      <vt:lpstr>Zorunlu hal ve olağanüstü durum tanımı</vt:lpstr>
      <vt:lpstr>olağanüstü durum Nedir?</vt:lpstr>
      <vt:lpstr>Zorunlu hal Nedir?</vt:lpstr>
      <vt:lpstr>Zorunlu hallerde Ek’i KağIdIn her İkİ yüzüne de yazdIrIn!</vt:lpstr>
      <vt:lpstr>Yazı tipi ve harf büyüklüğü belgenin metin kısmında gerekli hallerde 9 puntoya düşürülebiliyor</vt:lpstr>
      <vt:lpstr>Yazı alanı genişledi (üst, sağ, sol kenar boşlukları 2,5 cm’den 1,5 cm’ye düşürüldü</vt:lpstr>
      <vt:lpstr>İletişim bilgileri istisnai olarak 8 puntoya kadar düşürülebilmektedir.</vt:lpstr>
      <vt:lpstr>Belgenin başlık alanı, en fazla 4 satır olacak şekilde düzenlenebilmektedir</vt:lpstr>
      <vt:lpstr>Belgenin başlık alanı, en fazla 4 satır olacak şekilde düzenlenebilmektedir</vt:lpstr>
      <vt:lpstr>Belgenİn sayISI</vt:lpstr>
      <vt:lpstr>Belgenİn sayISI</vt:lpstr>
      <vt:lpstr>Zorunlu Hâllerde veya Olağanüstü Durumlarda Belgelere Sayı Verilmesi</vt:lpstr>
      <vt:lpstr>Tarih nasıl yazIlır?</vt:lpstr>
      <vt:lpstr>Tarih nasIl yazIlIr?</vt:lpstr>
      <vt:lpstr>KoNU naSIL YAZILIR?</vt:lpstr>
      <vt:lpstr>KoNU naSIL YAZILIR?</vt:lpstr>
      <vt:lpstr>KONU NASIL YAZILIR?</vt:lpstr>
      <vt:lpstr>MUHATAP NEDİR?</vt:lpstr>
      <vt:lpstr>Belgenİn muhatabI KİMDİR?</vt:lpstr>
      <vt:lpstr>Muhatabın İdare olmasI durumu</vt:lpstr>
      <vt:lpstr>MuhatabIn tüzel kİŞİ olmasI</vt:lpstr>
      <vt:lpstr>MUHATABIN GERÇEK KİŞİ OLMASI</vt:lpstr>
      <vt:lpstr>Muhatap Yazımında Sık Yapılan Hatalar</vt:lpstr>
      <vt:lpstr>Muhatap Yazımında Sık Yapılan Hatalar</vt:lpstr>
      <vt:lpstr>İLGİ NASIL YAZILIR?</vt:lpstr>
      <vt:lpstr>İLGİ KISMININ DOĞRU KULLANIMI</vt:lpstr>
      <vt:lpstr>İLGİ KISMININ DOĞRU KULLANIMI</vt:lpstr>
      <vt:lpstr>İLGİ KISMININ DOĞRU KULLANIMI</vt:lpstr>
      <vt:lpstr>İLGİ KISMININ DOĞRU KULLANIMI</vt:lpstr>
      <vt:lpstr>İLGİ KISMININ DOĞRU KULLANIMI</vt:lpstr>
      <vt:lpstr>Metin BÖLÜMÜNDE DİKKAT EDİLMESİ GEREKENLER</vt:lpstr>
      <vt:lpstr>Metin BÖLÜMÜNDE DİKKAT EDİLMESİ GEREKENLER</vt:lpstr>
      <vt:lpstr>METİN SONUNDA ARZ/RİCA KULLANIMI</vt:lpstr>
      <vt:lpstr>METİN SONUNDA ARZ/RİCA KULLANIMI</vt:lpstr>
      <vt:lpstr>AST-ÜST İLİŞKİSİNİN TANIMLANAMADIĞI DURUMLARDA «ARZ EDERİM» İFADESİNİN KULLANILMASI</vt:lpstr>
      <vt:lpstr>GEREĞİ VE BİLGİ İFADELERİNİN KULLANIMI</vt:lpstr>
      <vt:lpstr>METİN İÇERİSİNDE İLGİ GÖSTERİMİ</vt:lpstr>
      <vt:lpstr>Metin İçerisinde Ek Gösterimi</vt:lpstr>
      <vt:lpstr>Metin İçerisindeki Yer, Mekân, İdare, Birim, İhale, Proje vb. Adlarının Yazımı</vt:lpstr>
      <vt:lpstr>Metin İçerisindeki Yer, Mekân, İdare, Birim, İhale, Proje vb. Adlarının Yazımı</vt:lpstr>
      <vt:lpstr>Metin İçerisinde Mevzuata Atıf Yapılması</vt:lpstr>
      <vt:lpstr>Metin İçerisinde Dikkat Edilmesi Gereken Anlatım Bozuklukları</vt:lpstr>
      <vt:lpstr>Metin İçerisinde Dikkat Edilmesi Gereken Anlatım Bozuklukları</vt:lpstr>
      <vt:lpstr>Metin İçerisinde Dikkat Edilmesi Gereken Anlatım Bozuklukları</vt:lpstr>
      <vt:lpstr>Metin İçerisinde Dikkat Edilmesi Gereken Anlatım Bozuklukları</vt:lpstr>
      <vt:lpstr>Zorunlu hallerde belge mavi mürekkepli kalemle imzalanır</vt:lpstr>
      <vt:lpstr>İmza bölümünde unvan kullanımı</vt:lpstr>
      <vt:lpstr>İmza alanında yer alacak yetkili makamın Adı ve SOYADI açık yazılmalı, kısaltma kullanılmamalıdır</vt:lpstr>
      <vt:lpstr>. Güvenli Elektronik İmza İşleminde Uyulması Gereken Kurallar</vt:lpstr>
      <vt:lpstr>. Güvenli Elektronik İmza İşleminde Uyulması Gereken Kurallar</vt:lpstr>
      <vt:lpstr> rapor veya benzeri eklerin güvenli elektronik imza ile imzalanmasI</vt:lpstr>
      <vt:lpstr> İmza Bölümünde Adına “a.” Kullanımı</vt:lpstr>
      <vt:lpstr> İmza Bölümünde Adına “a.” Kullanımı</vt:lpstr>
      <vt:lpstr>İmza Bölümünde İki veya Daha Fazla Yetkilinin Seçilmesi</vt:lpstr>
      <vt:lpstr>İkiden Fazla Yetkilinin Birlikte İmzaladığı Belge Örneği:</vt:lpstr>
      <vt:lpstr>KURUL İMZALARI</vt:lpstr>
      <vt:lpstr>. İmza Alanından Sonra Yazı veya Tablo Bulunmaması</vt:lpstr>
      <vt:lpstr>EK ALANININ YAZIMI</vt:lpstr>
      <vt:lpstr>EK ALANININ YAZIMI</vt:lpstr>
      <vt:lpstr>Dağıtım</vt:lpstr>
      <vt:lpstr>Dağıtım</vt:lpstr>
      <vt:lpstr>Dağıtım LİSTESİNİN EK’TE GÖSTERİLMESİ</vt:lpstr>
      <vt:lpstr>Olur</vt:lpstr>
      <vt:lpstr>DOĞRULAMA BİLGİLERİ</vt:lpstr>
      <vt:lpstr>İLETİŞİM BİLGİLERİ</vt:lpstr>
      <vt:lpstr>Gizlilik Dereceli Belgeler</vt:lpstr>
      <vt:lpstr>Gizlilik Dereceli Belgeler</vt:lpstr>
      <vt:lpstr>. Süreli ve Kişiye Özel Yazışmalar</vt:lpstr>
      <vt:lpstr>. Süreli ve Kişiye Özel Yazışmalar</vt:lpstr>
      <vt:lpstr>. Süreli ve Kişiye Özel Yazışmalar</vt:lpstr>
      <vt:lpstr>Belgenin Çoğaltılması</vt:lpstr>
      <vt:lpstr>Fiziksel ortamda hazırlanan Belgenin Çoğaltılması</vt:lpstr>
      <vt:lpstr>Belgenin Elektronik Ortamda Gönderilmesi ve Alınması</vt:lpstr>
      <vt:lpstr>Belgenin İade Edilmesi</vt:lpstr>
      <vt:lpstr>. Uygun Yazılmayan Belgeler</vt:lpstr>
      <vt:lpstr>teşekkürler</vt:lpstr>
    </vt:vector>
  </TitlesOfParts>
  <Company>NouS/TncTR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RESMÎ YAZIŞMALARDA UYGULANACAK USUL VE ESASLAR HAKKINDA YÖNETMELİK</dc:title>
  <dc:creator>şef</dc:creator>
  <cp:lastModifiedBy>şef</cp:lastModifiedBy>
  <cp:revision>64</cp:revision>
  <dcterms:created xsi:type="dcterms:W3CDTF">2021-05-21T12:29:04Z</dcterms:created>
  <dcterms:modified xsi:type="dcterms:W3CDTF">2021-05-25T12:22:13Z</dcterms:modified>
</cp:coreProperties>
</file>